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0" r:id="rId17"/>
    <p:sldId id="271" r:id="rId18"/>
    <p:sldId id="272" r:id="rId19"/>
    <p:sldId id="273" r:id="rId20"/>
    <p:sldId id="276" r:id="rId21"/>
    <p:sldId id="277" r:id="rId22"/>
    <p:sldId id="274" r:id="rId23"/>
    <p:sldId id="275" r:id="rId24"/>
  </p:sldIdLst>
  <p:sldSz cx="18288000" cy="13716000"/>
  <p:notesSz cx="6858000" cy="9144000"/>
  <p:embeddedFontLst>
    <p:embeddedFont>
      <p:font typeface="ＭＳ Ｐゴシック" charset="-128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08">
          <p15:clr>
            <a:srgbClr val="A4A3A4"/>
          </p15:clr>
        </p15:guide>
        <p15:guide id="2" pos="57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9266" autoAdjust="0"/>
  </p:normalViewPr>
  <p:slideViewPr>
    <p:cSldViewPr snapToGrid="0" snapToObjects="1">
      <p:cViewPr varScale="1">
        <p:scale>
          <a:sx n="44" d="100"/>
          <a:sy n="44" d="100"/>
        </p:scale>
        <p:origin x="-1310" y="-67"/>
      </p:cViewPr>
      <p:guideLst>
        <p:guide orient="horz" pos="4308"/>
        <p:guide pos="57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title>
      <c:tx>
        <c:rich>
          <a:bodyPr/>
          <a:lstStyle/>
          <a:p>
            <a:pPr>
              <a:defRPr sz="1800">
                <a:latin typeface="Arial"/>
              </a:defRPr>
            </a:pPr>
            <a:r>
              <a:rPr lang="ru-RU" sz="1800" dirty="0" smtClean="0">
                <a:latin typeface="Arial"/>
              </a:rPr>
              <a:t>Рост поисковых запросов</a:t>
            </a:r>
            <a:endParaRPr lang="en-US" sz="1800" dirty="0">
              <a:latin typeface="Arial"/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Запросы</c:v>
                </c:pt>
              </c:strCache>
            </c:strRef>
          </c:tx>
          <c:spPr>
            <a:gradFill flip="none" rotWithShape="1">
              <a:gsLst>
                <a:gs pos="0">
                  <a:srgbClr val="DD656F"/>
                </a:gs>
                <a:gs pos="100000">
                  <a:srgbClr val="C9091E"/>
                </a:gs>
              </a:gsLst>
              <a:lin ang="16200000" scaled="0"/>
              <a:tileRect/>
            </a:gradFill>
            <a:effectLst/>
          </c:spPr>
          <c:cat>
            <c:numRef>
              <c:f>Sheet1!$A$2:$A$4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1921</c:v>
                </c:pt>
                <c:pt idx="1">
                  <c:v>5822</c:v>
                </c:pt>
                <c:pt idx="2">
                  <c:v>8059</c:v>
                </c:pt>
              </c:numCache>
            </c:numRef>
          </c:val>
        </c:ser>
        <c:dLbls/>
        <c:axId val="48362240"/>
        <c:axId val="48363776"/>
      </c:barChart>
      <c:catAx>
        <c:axId val="483622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>
                <a:latin typeface=""/>
              </a:defRPr>
            </a:pPr>
            <a:endParaRPr lang="ru-RU"/>
          </a:p>
        </c:txPr>
        <c:crossAx val="48363776"/>
        <c:crosses val="autoZero"/>
        <c:auto val="1"/>
        <c:lblAlgn val="ctr"/>
        <c:lblOffset val="100"/>
      </c:catAx>
      <c:valAx>
        <c:axId val="48363776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ru-RU"/>
          </a:p>
        </c:txPr>
        <c:crossAx val="4836224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2469966"/>
            <a:ext cx="18288000" cy="1246034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75000"/>
                  <a:alpha val="74000"/>
                </a:schemeClr>
              </a:gs>
              <a:gs pos="100000">
                <a:schemeClr val="bg1">
                  <a:lumMod val="85000"/>
                  <a:alpha val="6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8288000" cy="144328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_black(small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127" y="12734156"/>
            <a:ext cx="3159256" cy="7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89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8288000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4000"/>
                </a:schemeClr>
              </a:gs>
              <a:gs pos="100000">
                <a:schemeClr val="bg1">
                  <a:lumMod val="95000"/>
                  <a:alpha val="6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708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8288000" cy="13716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827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134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bas-ip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88080" y="3826622"/>
            <a:ext cx="7445520" cy="1507378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ПЕРВЫЕ IP ДОМОФОННЫЕ СИСТЕМЫ</a:t>
            </a:r>
          </a:p>
        </p:txBody>
      </p:sp>
      <p:pic>
        <p:nvPicPr>
          <p:cNvPr id="10" name="Picture 9" descr="Logo_white(big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806" y="3711167"/>
            <a:ext cx="5867400" cy="1308100"/>
          </a:xfrm>
          <a:prstGeom prst="rect">
            <a:avLst/>
          </a:prstGeom>
        </p:spPr>
      </p:pic>
      <p:pic>
        <p:nvPicPr>
          <p:cNvPr id="11" name="Picture 10" descr="cov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05403"/>
            <a:ext cx="18288000" cy="71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7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n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086" y="1801992"/>
            <a:ext cx="4202545" cy="914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60123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ПРИМЕНЕНИЕ СИСТЕМЫ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5918" y="2049305"/>
            <a:ext cx="757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spc="300" dirty="0" smtClean="0">
                <a:solidFill>
                  <a:srgbClr val="C9091E"/>
                </a:solidFill>
                <a:latin typeface="Arial"/>
                <a:cs typeface="Arial"/>
              </a:rPr>
              <a:t>HELP </a:t>
            </a:r>
            <a:r>
              <a:rPr lang="uk-UA" sz="4000" b="1" spc="300" dirty="0" smtClean="0">
                <a:solidFill>
                  <a:srgbClr val="C9091E"/>
                </a:solidFill>
                <a:latin typeface="Arial"/>
                <a:cs typeface="Arial"/>
              </a:rPr>
              <a:t>станции</a:t>
            </a:r>
            <a:endParaRPr lang="en-US" sz="4000" b="1" spc="300" dirty="0">
              <a:solidFill>
                <a:srgbClr val="C9091E"/>
              </a:solidFill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34162" y="6462892"/>
            <a:ext cx="1227669" cy="0"/>
          </a:xfrm>
          <a:prstGeom prst="straightConnector1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5305" y="6034121"/>
            <a:ext cx="2862509" cy="772877"/>
          </a:xfrm>
          <a:prstGeom prst="rect">
            <a:avLst/>
          </a:prstGeom>
        </p:spPr>
      </p:pic>
      <p:pic>
        <p:nvPicPr>
          <p:cNvPr id="12" name="Picture 11" descr="AM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82712" y="5287406"/>
            <a:ext cx="3469708" cy="212519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2055043" y="6462892"/>
            <a:ext cx="1227669" cy="0"/>
          </a:xfrm>
          <a:prstGeom prst="straightConnector1">
            <a:avLst/>
          </a:prstGeom>
          <a:ln w="101600" cap="rnd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0" y="10329334"/>
            <a:ext cx="18288000" cy="2133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42"/>
          <p:cNvSpPr>
            <a:spLocks noChangeArrowheads="1"/>
          </p:cNvSpPr>
          <p:nvPr/>
        </p:nvSpPr>
        <p:spPr bwMode="auto">
          <a:xfrm>
            <a:off x="1075971" y="10570174"/>
            <a:ext cx="16816917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Arial"/>
                <a:cs typeface="Arial"/>
              </a:rPr>
              <a:t>С помощью индивидуальных вызывных панелей BAS-IP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 можно организовать систему из 1000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Help 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столбов, звонки с которых будут приходить на оператора.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Это могут быть кнопки пожарного оповещения, кнопки экстренных вызовов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(SOS) 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или информационные столбы.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sta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0556" y="4204732"/>
            <a:ext cx="764914" cy="47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4342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60123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ПРИМЕНЕНИЕ СИСТЕМЫ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7805" y="2049305"/>
            <a:ext cx="757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b="1" spc="300" dirty="0" smtClean="0">
                <a:solidFill>
                  <a:srgbClr val="C9091E"/>
                </a:solidFill>
                <a:latin typeface="Arial"/>
                <a:cs typeface="Arial"/>
              </a:rPr>
              <a:t>Пожарное оповещение</a:t>
            </a:r>
            <a:endParaRPr lang="en-US" sz="4000" b="1" spc="300" dirty="0">
              <a:solidFill>
                <a:srgbClr val="C9091E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42"/>
          <p:cNvSpPr>
            <a:spLocks noChangeArrowheads="1"/>
          </p:cNvSpPr>
          <p:nvPr/>
        </p:nvSpPr>
        <p:spPr bwMode="auto">
          <a:xfrm>
            <a:off x="888808" y="7146653"/>
            <a:ext cx="7586857" cy="34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С помощью индивидуальных вызывных панелей BAS-IP AV-02 </a:t>
            </a:r>
            <a:r>
              <a:rPr lang="ru-RU" sz="2400" dirty="0" smtClean="0">
                <a:latin typeface="Arial"/>
                <a:cs typeface="Arial"/>
              </a:rPr>
              <a:t>FP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ru-RU" sz="2400" dirty="0" smtClean="0">
                <a:latin typeface="Arial"/>
                <a:cs typeface="Arial"/>
              </a:rPr>
              <a:t>можно организовать систему из 1000 панелей, аудио звонки с которых будут приходить на одного или нескольких операторов.</a:t>
            </a:r>
          </a:p>
          <a:p>
            <a:pPr>
              <a:lnSpc>
                <a:spcPct val="130000"/>
              </a:lnSpc>
            </a:pPr>
            <a:endParaRPr lang="ru-RU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Стоимость такой системы намного ниже</a:t>
            </a:r>
            <a:r>
              <a:rPr lang="en-US" sz="2400" dirty="0" smtClean="0">
                <a:latin typeface="Arial"/>
                <a:cs typeface="Arial"/>
              </a:rPr>
              <a:t>,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чем европейские аналоги.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19" name="Picture 18" descr="emergency_bl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4039" y="2859783"/>
            <a:ext cx="2679700" cy="4216400"/>
          </a:xfrm>
          <a:prstGeom prst="rect">
            <a:avLst/>
          </a:prstGeom>
        </p:spPr>
      </p:pic>
      <p:pic>
        <p:nvPicPr>
          <p:cNvPr id="2" name="Picture 1" descr="emergency_sche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200" y="2458734"/>
            <a:ext cx="9931400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9522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6000" y="9832359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1016000" y="5854150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1016000" y="8758223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6000" y="2236622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1016000" y="4045386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1016000" y="6949459"/>
            <a:ext cx="16497300" cy="1612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8807" y="444469"/>
            <a:ext cx="84846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ПРИЕМУЩЕСТВА СИСТЕМЫ 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BAS-</a:t>
            </a:r>
            <a:r>
              <a:rPr lang="en-US" sz="3200" b="1" spc="300" dirty="0" smtClean="0">
                <a:solidFill>
                  <a:srgbClr val="C9091E"/>
                </a:solidFill>
                <a:latin typeface="Arial"/>
                <a:cs typeface="Arial"/>
              </a:rPr>
              <a:t>IP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Прямоугольник 42"/>
          <p:cNvSpPr>
            <a:spLocks noChangeArrowheads="1"/>
          </p:cNvSpPr>
          <p:nvPr/>
        </p:nvSpPr>
        <p:spPr bwMode="auto">
          <a:xfrm>
            <a:off x="1397448" y="2439822"/>
            <a:ext cx="15543060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>
                <a:latin typeface="Arial"/>
                <a:cs typeface="Arial"/>
              </a:rPr>
              <a:t>Простая </a:t>
            </a:r>
            <a:r>
              <a:rPr lang="ru-RU" sz="2600" dirty="0" smtClean="0">
                <a:latin typeface="Arial"/>
                <a:cs typeface="Arial"/>
              </a:rPr>
              <a:t>и </a:t>
            </a:r>
            <a:r>
              <a:rPr lang="ru-RU" sz="2600" dirty="0">
                <a:latin typeface="Arial"/>
                <a:cs typeface="Arial"/>
              </a:rPr>
              <a:t>одновременно гибкая </a:t>
            </a:r>
            <a:r>
              <a:rPr lang="ru-RU" sz="2600" dirty="0" smtClean="0">
                <a:latin typeface="Arial"/>
                <a:cs typeface="Arial"/>
              </a:rPr>
              <a:t>система, которая позволяет решать любые задачи </a:t>
            </a:r>
            <a:r>
              <a:rPr lang="ru-RU" sz="2600" dirty="0" err="1" smtClean="0">
                <a:latin typeface="Arial"/>
                <a:cs typeface="Arial"/>
              </a:rPr>
              <a:t>домофонии</a:t>
            </a:r>
            <a:r>
              <a:rPr lang="ru-RU" sz="2600" dirty="0" smtClean="0">
                <a:latin typeface="Arial"/>
                <a:cs typeface="Arial"/>
              </a:rPr>
              <a:t>  </a:t>
            </a:r>
            <a:endParaRPr lang="en-US" sz="26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и обеспечивать безопасность доступа в помещения.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2" name="Прямоугольник 42"/>
          <p:cNvSpPr>
            <a:spLocks noChangeArrowheads="1"/>
          </p:cNvSpPr>
          <p:nvPr/>
        </p:nvSpPr>
        <p:spPr bwMode="auto">
          <a:xfrm>
            <a:off x="1397448" y="4248632"/>
            <a:ext cx="15644660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Неограниченное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количество</a:t>
            </a:r>
            <a:r>
              <a:rPr lang="uk-UA" sz="2600" dirty="0" smtClean="0">
                <a:latin typeface="Arial"/>
                <a:cs typeface="Arial"/>
              </a:rPr>
              <a:t> (до 99 999) </a:t>
            </a:r>
            <a:r>
              <a:rPr lang="ru-RU" sz="2600" dirty="0" smtClean="0">
                <a:latin typeface="Arial"/>
                <a:cs typeface="Arial"/>
              </a:rPr>
              <a:t>пользователей</a:t>
            </a:r>
            <a:r>
              <a:rPr lang="uk-UA" sz="2600" dirty="0" smtClean="0">
                <a:latin typeface="Arial"/>
                <a:cs typeface="Arial"/>
              </a:rPr>
              <a:t> в </a:t>
            </a:r>
            <a:r>
              <a:rPr lang="ru-RU" sz="2600" dirty="0">
                <a:latin typeface="Arial"/>
                <a:cs typeface="Arial"/>
              </a:rPr>
              <a:t>системе и расстояние между ними</a:t>
            </a:r>
            <a:r>
              <a:rPr lang="en-US" sz="2600" dirty="0">
                <a:latin typeface="Arial"/>
                <a:cs typeface="Arial"/>
              </a:rPr>
              <a:t>. </a:t>
            </a:r>
            <a:r>
              <a:rPr lang="ru-RU" sz="2600" dirty="0">
                <a:latin typeface="Arial"/>
                <a:cs typeface="Arial"/>
              </a:rPr>
              <a:t>Универсальная </a:t>
            </a:r>
            <a:r>
              <a:rPr lang="ru-RU" sz="2600" dirty="0" smtClean="0">
                <a:latin typeface="Arial"/>
                <a:cs typeface="Arial"/>
              </a:rPr>
              <a:t>как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многоквартирная</a:t>
            </a:r>
            <a:r>
              <a:rPr lang="en-US" sz="2600" dirty="0" smtClean="0">
                <a:latin typeface="Arial"/>
                <a:cs typeface="Arial"/>
              </a:rPr>
              <a:t>,</a:t>
            </a:r>
            <a:r>
              <a:rPr lang="ru-RU" sz="2600" dirty="0" smtClean="0">
                <a:latin typeface="Arial"/>
                <a:cs typeface="Arial"/>
              </a:rPr>
              <a:t> </a:t>
            </a:r>
            <a:r>
              <a:rPr lang="ru-RU" sz="2600" dirty="0">
                <a:latin typeface="Arial"/>
                <a:cs typeface="Arial"/>
              </a:rPr>
              <a:t>так и индивидуальная система.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5" name="Прямоугольник 42"/>
          <p:cNvSpPr>
            <a:spLocks noChangeArrowheads="1"/>
          </p:cNvSpPr>
          <p:nvPr/>
        </p:nvSpPr>
        <p:spPr bwMode="auto">
          <a:xfrm>
            <a:off x="1397448" y="5911981"/>
            <a:ext cx="15797060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Система позволяет осуществлять видеонаблюдение со всех камер в системе (до </a:t>
            </a:r>
            <a:r>
              <a:rPr lang="en-US" sz="2600" dirty="0" smtClean="0">
                <a:latin typeface="Arial"/>
                <a:cs typeface="Arial"/>
              </a:rPr>
              <a:t>16</a:t>
            </a:r>
            <a:r>
              <a:rPr lang="ru-RU" sz="2600" dirty="0" smtClean="0">
                <a:latin typeface="Arial"/>
                <a:cs typeface="Arial"/>
              </a:rPr>
              <a:t> штук).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3" name="Прямоугольник 42"/>
          <p:cNvSpPr>
            <a:spLocks noChangeArrowheads="1"/>
          </p:cNvSpPr>
          <p:nvPr/>
        </p:nvSpPr>
        <p:spPr bwMode="auto">
          <a:xfrm>
            <a:off x="1397448" y="7143004"/>
            <a:ext cx="15797060" cy="163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Устанавливается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uk-UA" sz="2600" dirty="0">
                <a:latin typeface="Arial"/>
                <a:cs typeface="Arial"/>
              </a:rPr>
              <a:t>в </a:t>
            </a:r>
            <a:r>
              <a:rPr lang="ru-RU" sz="2600" dirty="0" smtClean="0">
                <a:latin typeface="Arial"/>
                <a:cs typeface="Arial"/>
              </a:rPr>
              <a:t>существующую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локальную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сеть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>
                <a:latin typeface="Arial"/>
                <a:cs typeface="Arial"/>
              </a:rPr>
              <a:t>с помощью обычных сетевых коммутаторов </a:t>
            </a:r>
            <a:r>
              <a:rPr lang="ru-RU" sz="2600" dirty="0" smtClean="0">
                <a:latin typeface="Arial"/>
                <a:cs typeface="Arial"/>
              </a:rPr>
              <a:t>(свитчей)</a:t>
            </a:r>
            <a:r>
              <a:rPr lang="uk-UA" sz="2600" dirty="0">
                <a:latin typeface="Arial"/>
                <a:cs typeface="Arial"/>
              </a:rPr>
              <a:t>. Не </a:t>
            </a:r>
            <a:r>
              <a:rPr lang="ru-RU" sz="2600" dirty="0" smtClean="0">
                <a:latin typeface="Arial"/>
                <a:cs typeface="Arial"/>
              </a:rPr>
              <a:t>требует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дополнительных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серверов</a:t>
            </a:r>
            <a:r>
              <a:rPr lang="uk-UA" sz="2600" dirty="0" smtClean="0">
                <a:latin typeface="Arial"/>
                <a:cs typeface="Arial"/>
              </a:rPr>
              <a:t>. </a:t>
            </a:r>
            <a:r>
              <a:rPr lang="ru-RU" sz="2600" dirty="0" smtClean="0">
                <a:latin typeface="Arial"/>
                <a:cs typeface="Arial"/>
              </a:rPr>
              <a:t>Возможно питание по </a:t>
            </a:r>
            <a:r>
              <a:rPr lang="en-US" sz="2600" dirty="0" err="1" smtClean="0">
                <a:latin typeface="Arial"/>
                <a:cs typeface="Arial"/>
              </a:rPr>
              <a:t>PoE</a:t>
            </a:r>
            <a:r>
              <a:rPr lang="en-US" sz="2600" dirty="0" smtClean="0">
                <a:latin typeface="Arial"/>
                <a:cs typeface="Arial"/>
              </a:rPr>
              <a:t> (v3 SIP)</a:t>
            </a:r>
            <a:r>
              <a:rPr lang="ru-RU" sz="2600" dirty="0" smtClean="0">
                <a:latin typeface="Arial"/>
                <a:cs typeface="Arial"/>
              </a:rPr>
              <a:t>.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34" name="Прямоугольник 42"/>
          <p:cNvSpPr>
            <a:spLocks noChangeArrowheads="1"/>
          </p:cNvSpPr>
          <p:nvPr/>
        </p:nvSpPr>
        <p:spPr bwMode="auto">
          <a:xfrm>
            <a:off x="1397448" y="8831282"/>
            <a:ext cx="16001552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err="1" smtClean="0">
                <a:latin typeface="Arial"/>
                <a:cs typeface="Arial"/>
              </a:rPr>
              <a:t>Ру</a:t>
            </a:r>
            <a:r>
              <a:rPr lang="en-US" sz="2600" dirty="0" smtClean="0">
                <a:latin typeface="Arial"/>
                <a:cs typeface="Arial"/>
              </a:rPr>
              <a:t>c</a:t>
            </a:r>
            <a:r>
              <a:rPr lang="ru-RU" sz="2600" dirty="0" err="1" smtClean="0">
                <a:latin typeface="Arial"/>
                <a:cs typeface="Arial"/>
              </a:rPr>
              <a:t>сифицированное</a:t>
            </a:r>
            <a:r>
              <a:rPr lang="uk-UA" sz="2600" dirty="0" smtClean="0">
                <a:latin typeface="Arial"/>
                <a:cs typeface="Arial"/>
              </a:rPr>
              <a:t> и </a:t>
            </a:r>
            <a:r>
              <a:rPr lang="ru-RU" sz="2600" dirty="0" smtClean="0">
                <a:latin typeface="Arial"/>
                <a:cs typeface="Arial"/>
              </a:rPr>
              <a:t>удобное </a:t>
            </a:r>
            <a:r>
              <a:rPr lang="uk-UA" sz="2600" dirty="0" smtClean="0">
                <a:latin typeface="Arial"/>
                <a:cs typeface="Arial"/>
              </a:rPr>
              <a:t>меню</a:t>
            </a:r>
            <a:r>
              <a:rPr lang="uk-UA" sz="2600" dirty="0">
                <a:latin typeface="Arial"/>
                <a:cs typeface="Arial"/>
              </a:rPr>
              <a:t>. </a:t>
            </a:r>
            <a:r>
              <a:rPr lang="ru-RU" sz="2600" dirty="0" smtClean="0">
                <a:latin typeface="Arial"/>
                <a:cs typeface="Arial"/>
              </a:rPr>
              <a:t>Быстрое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обновление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программного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обеспечения</a:t>
            </a:r>
            <a:r>
              <a:rPr lang="uk-UA" sz="2600" dirty="0" smtClean="0">
                <a:latin typeface="Arial"/>
                <a:cs typeface="Arial"/>
              </a:rPr>
              <a:t> </a:t>
            </a:r>
            <a:r>
              <a:rPr lang="ru-RU" sz="2600" dirty="0" smtClean="0">
                <a:latin typeface="Arial"/>
                <a:cs typeface="Arial"/>
              </a:rPr>
              <a:t>устройств</a:t>
            </a:r>
            <a:r>
              <a:rPr lang="uk-UA" sz="2600" dirty="0" smtClean="0">
                <a:latin typeface="Arial"/>
                <a:cs typeface="Arial"/>
              </a:rPr>
              <a:t>. 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6" name="Прямоугольник 42"/>
          <p:cNvSpPr>
            <a:spLocks noChangeArrowheads="1"/>
          </p:cNvSpPr>
          <p:nvPr/>
        </p:nvSpPr>
        <p:spPr bwMode="auto">
          <a:xfrm>
            <a:off x="1397448" y="9959768"/>
            <a:ext cx="15366552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>
                <a:latin typeface="Arial"/>
                <a:cs typeface="Arial"/>
              </a:rPr>
              <a:t>Запроектировав систему сейчас, через 5 лет оборудование будет полностью совместимо со следующими версиями устройств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8814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16000" y="2222500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16000" y="3239829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016000" y="4257158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16000" y="5274487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016000" y="6291816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016000" y="7309145"/>
            <a:ext cx="16497300" cy="899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8807" y="444469"/>
            <a:ext cx="137148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ОСНОВНЫЕ ФУНКЦИИ ВНУТРЕННИХ МОНИТОРОВ 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BAS-</a:t>
            </a:r>
            <a:r>
              <a:rPr lang="en-US" sz="3200" b="1" spc="300" dirty="0" smtClean="0">
                <a:solidFill>
                  <a:srgbClr val="C9091E"/>
                </a:solidFill>
                <a:latin typeface="Arial"/>
                <a:cs typeface="Arial"/>
              </a:rPr>
              <a:t>IP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Прямоугольник 42"/>
          <p:cNvSpPr>
            <a:spLocks noChangeArrowheads="1"/>
          </p:cNvSpPr>
          <p:nvPr/>
        </p:nvSpPr>
        <p:spPr bwMode="auto">
          <a:xfrm>
            <a:off x="1397448" y="2304358"/>
            <a:ext cx="15543060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Сенсорный экран во всех моделях домофонов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2" name="Прямоугольник 42"/>
          <p:cNvSpPr>
            <a:spLocks noChangeArrowheads="1"/>
          </p:cNvSpPr>
          <p:nvPr/>
        </p:nvSpPr>
        <p:spPr bwMode="auto">
          <a:xfrm>
            <a:off x="1397448" y="3324602"/>
            <a:ext cx="15644660" cy="61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err="1" smtClean="0">
                <a:latin typeface="Arial"/>
                <a:cs typeface="Arial"/>
              </a:rPr>
              <a:t>Видеоинтерком</a:t>
            </a:r>
            <a:r>
              <a:rPr lang="ru-RU" sz="2600" dirty="0" smtClean="0">
                <a:latin typeface="Arial"/>
                <a:cs typeface="Arial"/>
              </a:rPr>
              <a:t> между внутренними мониторами и консьержем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5" name="Прямоугольник 42"/>
          <p:cNvSpPr>
            <a:spLocks noChangeArrowheads="1"/>
          </p:cNvSpPr>
          <p:nvPr/>
        </p:nvSpPr>
        <p:spPr bwMode="auto">
          <a:xfrm>
            <a:off x="1397448" y="4354121"/>
            <a:ext cx="15797060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Домашняя сигнализация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управление шторами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светом и кондиционером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3" name="Прямоугольник 42"/>
          <p:cNvSpPr>
            <a:spLocks noChangeArrowheads="1"/>
          </p:cNvSpPr>
          <p:nvPr/>
        </p:nvSpPr>
        <p:spPr bwMode="auto">
          <a:xfrm>
            <a:off x="1397448" y="5347590"/>
            <a:ext cx="15797060" cy="11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Графические и текстовые сообщения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фоторамка</a:t>
            </a:r>
            <a:r>
              <a:rPr lang="en-US" sz="2600" dirty="0" smtClean="0">
                <a:latin typeface="Arial"/>
                <a:cs typeface="Arial"/>
              </a:rPr>
              <a:t>, </a:t>
            </a:r>
            <a:r>
              <a:rPr lang="ru-RU" sz="2600" dirty="0" smtClean="0">
                <a:latin typeface="Arial"/>
                <a:cs typeface="Arial"/>
              </a:rPr>
              <a:t>медиа проигрыватель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34" name="Прямоугольник 42"/>
          <p:cNvSpPr>
            <a:spLocks noChangeArrowheads="1"/>
          </p:cNvSpPr>
          <p:nvPr/>
        </p:nvSpPr>
        <p:spPr bwMode="auto">
          <a:xfrm>
            <a:off x="1397448" y="6375964"/>
            <a:ext cx="16001552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Фото и видео запись посетителей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36" name="Прямоугольник 42"/>
          <p:cNvSpPr>
            <a:spLocks noChangeArrowheads="1"/>
          </p:cNvSpPr>
          <p:nvPr/>
        </p:nvSpPr>
        <p:spPr bwMode="auto">
          <a:xfrm>
            <a:off x="4149312" y="8981517"/>
            <a:ext cx="4631460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Дублирование функций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на мобильный телефон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(</a:t>
            </a:r>
            <a:r>
              <a:rPr lang="en-US" sz="2400" dirty="0" smtClean="0">
                <a:latin typeface="Arial"/>
                <a:cs typeface="Arial"/>
              </a:rPr>
              <a:t>Android </a:t>
            </a:r>
            <a:r>
              <a:rPr lang="ru-RU" sz="2400" dirty="0" smtClean="0">
                <a:latin typeface="Arial"/>
                <a:cs typeface="Arial"/>
              </a:rPr>
              <a:t>и </a:t>
            </a:r>
            <a:r>
              <a:rPr lang="en-US" sz="2400" dirty="0" err="1" smtClean="0">
                <a:latin typeface="Arial"/>
                <a:cs typeface="Arial"/>
              </a:rPr>
              <a:t>iOS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Прямоугольник 42"/>
          <p:cNvSpPr>
            <a:spLocks noChangeArrowheads="1"/>
          </p:cNvSpPr>
          <p:nvPr/>
        </p:nvSpPr>
        <p:spPr bwMode="auto">
          <a:xfrm>
            <a:off x="1397448" y="7395450"/>
            <a:ext cx="16001552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600" dirty="0" smtClean="0">
                <a:latin typeface="Arial"/>
                <a:cs typeface="Arial"/>
              </a:rPr>
              <a:t>Поддержка звонков по </a:t>
            </a:r>
            <a:r>
              <a:rPr lang="en-US" sz="2600" dirty="0" smtClean="0">
                <a:latin typeface="Arial"/>
                <a:cs typeface="Arial"/>
              </a:rPr>
              <a:t>SIP </a:t>
            </a:r>
            <a:r>
              <a:rPr lang="ru-RU" sz="2600" dirty="0" smtClean="0">
                <a:latin typeface="Arial"/>
                <a:cs typeface="Arial"/>
              </a:rPr>
              <a:t>протоколу через </a:t>
            </a:r>
            <a:r>
              <a:rPr lang="ru-RU" sz="2600" dirty="0">
                <a:latin typeface="Arial"/>
                <a:cs typeface="Arial"/>
              </a:rPr>
              <a:t>И</a:t>
            </a:r>
            <a:r>
              <a:rPr lang="ru-RU" sz="2600" dirty="0" smtClean="0">
                <a:latin typeface="Arial"/>
                <a:cs typeface="Arial"/>
              </a:rPr>
              <a:t>нтернет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2" name="Прямоугольник 42"/>
          <p:cNvSpPr>
            <a:spLocks noChangeArrowheads="1"/>
          </p:cNvSpPr>
          <p:nvPr/>
        </p:nvSpPr>
        <p:spPr bwMode="auto">
          <a:xfrm>
            <a:off x="12813536" y="8997943"/>
            <a:ext cx="5055363" cy="199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На выбор пользователей ассортимент внутренних мониторов от эконом (</a:t>
            </a:r>
            <a:r>
              <a:rPr lang="en-US" sz="2400" dirty="0" smtClean="0">
                <a:latin typeface="Arial"/>
                <a:cs typeface="Arial"/>
              </a:rPr>
              <a:t>206 EUR)  </a:t>
            </a:r>
            <a:r>
              <a:rPr lang="ru-RU" sz="2400" dirty="0" smtClean="0">
                <a:latin typeface="Arial"/>
                <a:cs typeface="Arial"/>
              </a:rPr>
              <a:t>до элитных моделей (655</a:t>
            </a:r>
            <a:r>
              <a:rPr lang="en-US" sz="2400" dirty="0" smtClean="0">
                <a:latin typeface="Arial"/>
                <a:cs typeface="Arial"/>
              </a:rPr>
              <a:t> EUR)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 descr="A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4505" y="9196841"/>
            <a:ext cx="3894748" cy="3053343"/>
          </a:xfrm>
          <a:prstGeom prst="rect">
            <a:avLst/>
          </a:prstGeom>
        </p:spPr>
      </p:pic>
      <p:pic>
        <p:nvPicPr>
          <p:cNvPr id="6" name="Picture 5" descr="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248" y="8806678"/>
            <a:ext cx="38608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9309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46348"/>
            <a:ext cx="18287999" cy="1102505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1"/>
          <p:cNvSpPr/>
          <p:nvPr/>
        </p:nvSpPr>
        <p:spPr>
          <a:xfrm>
            <a:off x="11413066" y="3541735"/>
            <a:ext cx="6536267" cy="8710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>
                <a:latin typeface="Arial"/>
                <a:cs typeface="Arial"/>
              </a:rPr>
              <a:t>Уведомлять жильцов о новостях ЖК, персональной задолженности, или о любой другой сервисной </a:t>
            </a:r>
            <a:r>
              <a:rPr lang="ru-RU" sz="2400" dirty="0" smtClean="0">
                <a:latin typeface="Arial"/>
                <a:cs typeface="Arial"/>
              </a:rPr>
              <a:t>информации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Отправлять уведомления персонально каждому жильцу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Через персональную страничку возможно осуществить, например, коммунальные платежи (при наличии платежной системы ЖК)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Вызвать такси или заказать пиццу 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Заказать уборку апартаментов, полив цветов или выгул собаки</a:t>
            </a:r>
            <a:r>
              <a:rPr lang="en-US" sz="2400" dirty="0" smtClean="0">
                <a:latin typeface="Arial"/>
                <a:cs typeface="Arial"/>
              </a:rPr>
              <a:t>,</a:t>
            </a:r>
            <a:r>
              <a:rPr lang="ru-RU" sz="2400" dirty="0" smtClean="0">
                <a:latin typeface="Arial"/>
                <a:cs typeface="Arial"/>
              </a:rPr>
              <a:t> или другие сервисные услуги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Удаленная блокировка внутренних мониторов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C9091E"/>
              </a:buClr>
              <a:buSzPct val="150000"/>
              <a:buFont typeface="Arial"/>
              <a:buChar char="•"/>
              <a:defRPr/>
            </a:pPr>
            <a:r>
              <a:rPr lang="ru-RU" sz="2400" dirty="0" smtClean="0">
                <a:latin typeface="Arial"/>
                <a:cs typeface="Arial"/>
              </a:rPr>
              <a:t>И многое другое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146255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ДОСТУП К ПЕРСОНАЛЬНОЙ ИНФОРМАЦИИ ЧЕРЕЗ ДОМОФОН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42"/>
          <p:cNvSpPr>
            <a:spLocks noChangeArrowheads="1"/>
          </p:cNvSpPr>
          <p:nvPr/>
        </p:nvSpPr>
        <p:spPr bwMode="auto">
          <a:xfrm>
            <a:off x="11413066" y="2116662"/>
            <a:ext cx="6688666" cy="11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dirty="0" smtClean="0">
                <a:solidFill>
                  <a:srgbClr val="C9091E"/>
                </a:solidFill>
                <a:latin typeface="Arial"/>
                <a:cs typeface="Arial"/>
              </a:rPr>
              <a:t>Благодаря встроенной сервисной система вы сможете</a:t>
            </a:r>
            <a:r>
              <a:rPr lang="en-US" sz="2800" b="1" dirty="0" smtClean="0">
                <a:solidFill>
                  <a:srgbClr val="C9091E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4" name="Picture 3" descr="interf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699" y="3541735"/>
            <a:ext cx="87122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9998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46348"/>
            <a:ext cx="18287999" cy="1102505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146255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ДОСТУП К ПЕРСОНАЛЬНОЙ ИНФОРМАЦИИ ЧЕРЕЗ ДОМОФОН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3" descr="interf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6102" y="1910070"/>
            <a:ext cx="15846111" cy="11803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975" y="3350348"/>
            <a:ext cx="11924364" cy="71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6001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7308272" y="-5853546"/>
            <a:ext cx="3671454" cy="1828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7308272" y="-2182092"/>
            <a:ext cx="3671454" cy="1828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7308272" y="1479202"/>
            <a:ext cx="3671454" cy="18288002"/>
          </a:xfrm>
          <a:prstGeom prst="rect">
            <a:avLst/>
          </a:prstGeom>
          <a:solidFill>
            <a:srgbClr val="5E07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8807" y="444469"/>
            <a:ext cx="91180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СЕРВИСЫ ДЛЯ ЖИЛЫХ КОМПЛЕКСОВ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9536" y="2457964"/>
            <a:ext cx="13112364" cy="12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Бесплатное индивидуальное пользовательское меню с логотипом компании-застройщика или другой обслуживающей компании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9536" y="6261343"/>
            <a:ext cx="1365846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Бесплатное 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обучение по эксплуатации системой. 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/>
                <a:cs typeface="Arial"/>
              </a:rPr>
              <a:t>Техническая 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поддержка по E-</a:t>
            </a:r>
            <a:r>
              <a:rPr lang="ru-RU" sz="3000" b="1" dirty="0" err="1">
                <a:solidFill>
                  <a:schemeClr val="bg1"/>
                </a:solidFill>
                <a:latin typeface="Arial"/>
                <a:cs typeface="Arial"/>
              </a:rPr>
              <a:t>mail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ru-RU" sz="3000" b="1" dirty="0" err="1">
                <a:solidFill>
                  <a:schemeClr val="bg1"/>
                </a:solidFill>
                <a:latin typeface="Arial"/>
                <a:cs typeface="Arial"/>
              </a:rPr>
              <a:t>Skype</a:t>
            </a:r>
            <a:r>
              <a:rPr lang="ru-RU" sz="3000" b="1" dirty="0">
                <a:solidFill>
                  <a:schemeClr val="bg1"/>
                </a:solidFill>
                <a:latin typeface="Arial"/>
                <a:cs typeface="Arial"/>
              </a:rPr>
              <a:t> или по телефону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endParaRPr lang="ru-RU" sz="30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9536" y="9583592"/>
            <a:ext cx="1391246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Предоставление бесплатного программного обеспечения 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для отправки рекламных сообщений (текст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, </a:t>
            </a: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картинка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, </a:t>
            </a: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видео) </a:t>
            </a:r>
          </a:p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 заказах от 40 000 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EUR</a:t>
            </a:r>
            <a:endParaRPr lang="ru-RU" sz="30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 descr="offer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678" y="1893456"/>
            <a:ext cx="3937000" cy="2679700"/>
          </a:xfrm>
          <a:prstGeom prst="rect">
            <a:avLst/>
          </a:prstGeom>
        </p:spPr>
      </p:pic>
      <p:pic>
        <p:nvPicPr>
          <p:cNvPr id="9" name="Picture 8" descr="offer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678" y="5587423"/>
            <a:ext cx="3937000" cy="2679700"/>
          </a:xfrm>
          <a:prstGeom prst="rect">
            <a:avLst/>
          </a:prstGeom>
        </p:spPr>
      </p:pic>
      <p:pic>
        <p:nvPicPr>
          <p:cNvPr id="13" name="Picture 12" descr="offer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678" y="9374764"/>
            <a:ext cx="3937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8604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721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397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РЕАЛИЗОВАННЫЕ КРУПНЫЕ ПРОЕКТЫ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Crystal. </a:t>
            </a:r>
            <a:r>
              <a:rPr lang="uk-UA" sz="3000" b="1" dirty="0" smtClean="0">
                <a:solidFill>
                  <a:srgbClr val="C9091E"/>
                </a:solidFill>
                <a:latin typeface="Arial"/>
                <a:cs typeface="Arial"/>
              </a:rPr>
              <a:t>Элитные аппартаменты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err="1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Санкт-Петербург</a:t>
            </a:r>
            <a:r>
              <a:rPr lang="en-US" sz="3000" b="1" dirty="0">
                <a:solidFill>
                  <a:srgbClr val="F2F2F2"/>
                </a:solidFill>
                <a:latin typeface="Arial"/>
                <a:cs typeface="Arial"/>
              </a:rPr>
              <a:t>,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160 апартаментов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rys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40642"/>
            <a:ext cx="18288000" cy="92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256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714182"/>
            <a:ext cx="18287999" cy="1754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9443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РЕАЛИЗОВАННЫЕ КРУПНЫЕ ПРОЕКТЫ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10934567"/>
            <a:ext cx="16782871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Бутово Парк</a:t>
            </a:r>
            <a:r>
              <a:rPr lang="en-US" sz="30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эконом класса</a:t>
            </a:r>
            <a:endParaRPr lang="en-US" sz="30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3000" b="1" dirty="0" err="1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Москва</a:t>
            </a:r>
            <a:r>
              <a:rPr lang="en-US" sz="3000" b="1" dirty="0">
                <a:solidFill>
                  <a:srgbClr val="F2F2F2"/>
                </a:solidFill>
                <a:latin typeface="Arial"/>
                <a:cs typeface="Arial"/>
              </a:rPr>
              <a:t>,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Россия</a:t>
            </a:r>
            <a:r>
              <a:rPr lang="en-US" sz="30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3000" b="1" dirty="0" smtClean="0">
                <a:solidFill>
                  <a:srgbClr val="F2F2F2"/>
                </a:solidFill>
                <a:latin typeface="Arial"/>
                <a:cs typeface="Arial"/>
              </a:rPr>
              <a:t>1800 квартир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39334"/>
            <a:ext cx="18287999" cy="92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ut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9334"/>
            <a:ext cx="18288000" cy="92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1807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tdy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999" y="1443567"/>
            <a:ext cx="9144000" cy="5562600"/>
          </a:xfrm>
          <a:prstGeom prst="rect">
            <a:avLst/>
          </a:prstGeom>
        </p:spPr>
      </p:pic>
      <p:pic>
        <p:nvPicPr>
          <p:cNvPr id="4" name="Picture 3" descr="trium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447801"/>
            <a:ext cx="9144000" cy="5562600"/>
          </a:xfrm>
          <a:prstGeom prst="rect">
            <a:avLst/>
          </a:prstGeom>
        </p:spPr>
      </p:pic>
      <p:pic>
        <p:nvPicPr>
          <p:cNvPr id="6" name="Picture 5" descr="lipin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6924898"/>
            <a:ext cx="9144000" cy="5562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44000" y="6959985"/>
            <a:ext cx="9144000" cy="55206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0" y="5657273"/>
            <a:ext cx="18287999" cy="13531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рямоугольник 42"/>
          <p:cNvSpPr>
            <a:spLocks noChangeArrowheads="1"/>
          </p:cNvSpPr>
          <p:nvPr/>
        </p:nvSpPr>
        <p:spPr bwMode="auto">
          <a:xfrm>
            <a:off x="888808" y="584302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Триумфальный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элит класса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Астана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Казахстан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142 квартир</a:t>
            </a:r>
          </a:p>
        </p:txBody>
      </p:sp>
      <p:sp>
        <p:nvSpPr>
          <p:cNvPr id="37" name="Прямоугольник 42"/>
          <p:cNvSpPr>
            <a:spLocks noChangeArrowheads="1"/>
          </p:cNvSpPr>
          <p:nvPr/>
        </p:nvSpPr>
        <p:spPr bwMode="auto">
          <a:xfrm>
            <a:off x="9894262" y="584302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Отдых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бизнес класса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Киев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Украина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340 квартир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" y="11142254"/>
            <a:ext cx="9144000" cy="13531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42"/>
          <p:cNvSpPr>
            <a:spLocks noChangeArrowheads="1"/>
          </p:cNvSpPr>
          <p:nvPr/>
        </p:nvSpPr>
        <p:spPr bwMode="auto">
          <a:xfrm>
            <a:off x="888808" y="11321145"/>
            <a:ext cx="7718952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err="1" smtClean="0">
                <a:solidFill>
                  <a:srgbClr val="C9091E"/>
                </a:solidFill>
                <a:latin typeface="Arial"/>
                <a:cs typeface="Arial"/>
              </a:rPr>
              <a:t>Липинка</a:t>
            </a:r>
            <a:r>
              <a:rPr lang="en-US" sz="2400" b="1" dirty="0" smtClean="0">
                <a:solidFill>
                  <a:srgbClr val="C9091E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C9091E"/>
                </a:solidFill>
                <a:latin typeface="Arial"/>
                <a:cs typeface="Arial"/>
              </a:rPr>
              <a:t>Жилой комплекс эконом класса</a:t>
            </a:r>
            <a:endParaRPr lang="en-US" sz="24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г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Киев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,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Украина</a:t>
            </a:r>
            <a:r>
              <a:rPr lang="en-US" sz="2400" b="1" dirty="0" smtClean="0">
                <a:solidFill>
                  <a:srgbClr val="F2F2F2"/>
                </a:solidFill>
                <a:latin typeface="Arial"/>
                <a:cs typeface="Arial"/>
              </a:rPr>
              <a:t>. </a:t>
            </a:r>
            <a:r>
              <a:rPr lang="ru-RU" sz="2400" b="1" dirty="0" smtClean="0">
                <a:solidFill>
                  <a:srgbClr val="F2F2F2"/>
                </a:solidFill>
                <a:latin typeface="Arial"/>
                <a:cs typeface="Arial"/>
              </a:rPr>
              <a:t>246 квартир</a:t>
            </a:r>
          </a:p>
        </p:txBody>
      </p:sp>
      <p:sp>
        <p:nvSpPr>
          <p:cNvPr id="57" name="Прямоугольник 42"/>
          <p:cNvSpPr>
            <a:spLocks noChangeArrowheads="1"/>
          </p:cNvSpPr>
          <p:nvPr/>
        </p:nvSpPr>
        <p:spPr bwMode="auto">
          <a:xfrm>
            <a:off x="9894262" y="8981078"/>
            <a:ext cx="7718952" cy="125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C9091E"/>
                </a:solidFill>
                <a:latin typeface="Arial"/>
                <a:cs typeface="Arial"/>
              </a:rPr>
              <a:t>В работе на 2013 год более </a:t>
            </a:r>
            <a:endParaRPr lang="en-US" sz="3200" b="1" dirty="0" smtClean="0">
              <a:solidFill>
                <a:srgbClr val="C9091E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rgbClr val="C9091E"/>
                </a:solidFill>
                <a:latin typeface="Arial"/>
                <a:cs typeface="Arial"/>
              </a:rPr>
              <a:t>12 </a:t>
            </a:r>
            <a:r>
              <a:rPr lang="ru-RU" sz="3200" b="1" dirty="0">
                <a:solidFill>
                  <a:srgbClr val="C9091E"/>
                </a:solidFill>
                <a:latin typeface="Arial"/>
                <a:cs typeface="Arial"/>
              </a:rPr>
              <a:t>проектов по СНГ</a:t>
            </a:r>
            <a:endParaRPr lang="ru-RU" sz="3500" b="1" dirty="0" smtClean="0">
              <a:solidFill>
                <a:srgbClr val="C9091E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8807" y="444469"/>
            <a:ext cx="9443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РЕАЛИЗОВАННЫЕ КРУПНЫЕ ПРОЕКТЫ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755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807" y="5635306"/>
            <a:ext cx="158878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dirty="0">
                <a:latin typeface="Arial"/>
                <a:ea typeface="ＭＳ Ｐゴシック" pitchFamily="34" charset="-128"/>
                <a:cs typeface="Arial"/>
              </a:rPr>
              <a:t>Британская фирма </a:t>
            </a:r>
            <a:r>
              <a:rPr lang="ru-RU" sz="3000" dirty="0" err="1">
                <a:latin typeface="Arial"/>
                <a:ea typeface="ＭＳ Ｐゴシック" pitchFamily="34" charset="-128"/>
                <a:cs typeface="Arial"/>
              </a:rPr>
              <a:t>British</a:t>
            </a:r>
            <a:r>
              <a:rPr lang="ru-RU" sz="3000" dirty="0"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3000" dirty="0" err="1">
                <a:latin typeface="Arial"/>
                <a:ea typeface="ＭＳ Ｐゴシック" pitchFamily="34" charset="-128"/>
                <a:cs typeface="Arial"/>
              </a:rPr>
              <a:t>Advanced</a:t>
            </a:r>
            <a:r>
              <a:rPr lang="ru-RU" sz="3000" dirty="0"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3000" dirty="0" err="1">
                <a:latin typeface="Arial"/>
                <a:ea typeface="ＭＳ Ｐゴシック" pitchFamily="34" charset="-128"/>
                <a:cs typeface="Arial"/>
              </a:rPr>
              <a:t>Solutions</a:t>
            </a:r>
            <a:r>
              <a:rPr lang="ru-RU" sz="3000" dirty="0"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3000" dirty="0" err="1" smtClean="0">
                <a:latin typeface="Arial"/>
                <a:ea typeface="ＭＳ Ｐゴシック" pitchFamily="34" charset="-128"/>
                <a:cs typeface="Arial"/>
              </a:rPr>
              <a:t>Ltd</a:t>
            </a:r>
            <a:r>
              <a:rPr lang="ru-RU" sz="3000" dirty="0" smtClean="0">
                <a:latin typeface="Arial"/>
                <a:ea typeface="ＭＳ Ｐゴシック" pitchFamily="34" charset="-128"/>
                <a:cs typeface="Arial"/>
              </a:rPr>
              <a:t>, </a:t>
            </a:r>
            <a:r>
              <a:rPr lang="ru-RU" sz="3000" dirty="0">
                <a:latin typeface="Arial"/>
                <a:ea typeface="ＭＳ Ｐゴシック" pitchFamily="34" charset="-128"/>
                <a:cs typeface="Arial"/>
              </a:rPr>
              <a:t>выпускающая IP домофонные </a:t>
            </a:r>
            <a:r>
              <a:rPr lang="ru-RU" sz="3000" dirty="0" smtClean="0">
                <a:latin typeface="Arial"/>
                <a:ea typeface="ＭＳ Ｐゴシック" pitchFamily="34" charset="-128"/>
                <a:cs typeface="Arial"/>
              </a:rPr>
              <a:t>системы </a:t>
            </a:r>
            <a:r>
              <a:rPr lang="ru-RU" sz="3000" dirty="0">
                <a:latin typeface="Arial"/>
                <a:ea typeface="ＭＳ Ｐゴシック" pitchFamily="34" charset="-128"/>
                <a:cs typeface="Arial"/>
              </a:rPr>
              <a:t>для дома, знаменитые своей </a:t>
            </a:r>
            <a:r>
              <a:rPr lang="ru-RU" sz="3000" dirty="0" smtClean="0">
                <a:latin typeface="Arial"/>
                <a:ea typeface="ＭＳ Ｐゴシック" pitchFamily="34" charset="-128"/>
                <a:cs typeface="Arial"/>
              </a:rPr>
              <a:t>строгостью</a:t>
            </a:r>
            <a:r>
              <a:rPr lang="en-US" sz="3000" dirty="0" smtClean="0"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3000" dirty="0" smtClean="0">
                <a:latin typeface="Arial"/>
                <a:ea typeface="ＭＳ Ｐゴシック" pitchFamily="34" charset="-128"/>
                <a:cs typeface="Arial"/>
              </a:rPr>
              <a:t>и дизайном, с </a:t>
            </a:r>
            <a:r>
              <a:rPr lang="ru-RU" sz="3000" dirty="0" smtClean="0">
                <a:latin typeface="Arial"/>
                <a:cs typeface="Arial"/>
              </a:rPr>
              <a:t>2008 </a:t>
            </a:r>
            <a:r>
              <a:rPr lang="ru-RU" sz="3000" dirty="0">
                <a:latin typeface="Arial"/>
                <a:cs typeface="Arial"/>
              </a:rPr>
              <a:t>года </a:t>
            </a:r>
            <a:r>
              <a:rPr lang="ru-RU" sz="3000" dirty="0" smtClean="0">
                <a:latin typeface="Arial"/>
                <a:cs typeface="Arial"/>
              </a:rPr>
              <a:t>успела </a:t>
            </a:r>
            <a:r>
              <a:rPr lang="ru-RU" sz="3000" dirty="0">
                <a:latin typeface="Arial"/>
                <a:cs typeface="Arial"/>
              </a:rPr>
              <a:t>реализовать десятки проектов в Европе. </a:t>
            </a:r>
            <a:endParaRPr lang="ru-RU" sz="30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ru-RU" sz="30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dirty="0" smtClean="0">
                <a:latin typeface="Arial"/>
                <a:cs typeface="Arial"/>
              </a:rPr>
              <a:t>Вся </a:t>
            </a:r>
            <a:r>
              <a:rPr lang="ru-RU" sz="3000" dirty="0">
                <a:latin typeface="Arial"/>
                <a:cs typeface="Arial"/>
              </a:rPr>
              <a:t>продукция сертифицирована и имеет награды за дизайн</a:t>
            </a:r>
            <a:r>
              <a:rPr lang="ru-RU" sz="3000" dirty="0" smtClean="0">
                <a:latin typeface="Arial"/>
                <a:cs typeface="Arial"/>
              </a:rPr>
              <a:t>.</a:t>
            </a:r>
            <a:endParaRPr lang="en-US" sz="30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ru-RU" sz="3000" dirty="0">
              <a:latin typeface="Arial"/>
              <a:ea typeface="ＭＳ Ｐゴシック" pitchFamily="34" charset="-128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>
                <a:latin typeface="Arial"/>
                <a:cs typeface="Arial"/>
              </a:rPr>
              <a:t>В 2011 году компания открыла свое представительство в России. </a:t>
            </a:r>
            <a:endParaRPr lang="en-US" sz="3000" b="1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ru-RU" sz="3000" b="1" dirty="0" smtClean="0">
                <a:latin typeface="Arial"/>
                <a:cs typeface="Arial"/>
              </a:rPr>
              <a:t>За </a:t>
            </a:r>
            <a:r>
              <a:rPr lang="ru-RU" sz="3000" b="1" dirty="0">
                <a:latin typeface="Arial"/>
                <a:cs typeface="Arial"/>
              </a:rPr>
              <a:t>это время она успела реализовать ряд крупных проектов.</a:t>
            </a:r>
            <a:endParaRPr lang="en-US" sz="3000" b="1" dirty="0">
              <a:latin typeface="Arial"/>
              <a:cs typeface="Arial"/>
            </a:endParaRPr>
          </a:p>
        </p:txBody>
      </p:sp>
      <p:pic>
        <p:nvPicPr>
          <p:cNvPr id="3" name="Picture 2" descr="logo_black(big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806" y="3711167"/>
            <a:ext cx="5867400" cy="130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8807" y="444469"/>
            <a:ext cx="3353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О КОМПАНИИ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387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12216980" y="2467152"/>
            <a:ext cx="1363092" cy="9242362"/>
          </a:xfrm>
          <a:prstGeom prst="rect">
            <a:avLst/>
          </a:prstGeom>
          <a:solidFill>
            <a:srgbClr val="C9091E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3580072" y="2467152"/>
            <a:ext cx="1363092" cy="9242362"/>
          </a:xfrm>
          <a:prstGeom prst="rect">
            <a:avLst/>
          </a:prstGeom>
          <a:solidFill>
            <a:srgbClr val="C90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9011503" y="2467153"/>
            <a:ext cx="1835959" cy="924236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0853888" y="2467152"/>
            <a:ext cx="1363092" cy="9242362"/>
          </a:xfrm>
          <a:prstGeom prst="rect">
            <a:avLst/>
          </a:prstGeom>
          <a:solidFill>
            <a:srgbClr val="C9091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113622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СТАТИСТИКА ПОИСКОВЫХ ЗАПРОСОВ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ЯНДЕКС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287257" y="2383884"/>
            <a:ext cx="142553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Январь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Февраль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Март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Апрель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Май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Июнь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Июль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Август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Сентябрь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Октябрь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Ноябрь</a:t>
            </a:r>
          </a:p>
          <a:p>
            <a:pPr>
              <a:lnSpc>
                <a:spcPts val="6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Декабрь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095811" y="2395999"/>
            <a:ext cx="87924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14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28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77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80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102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130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168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214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338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225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309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236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458903" y="2397942"/>
            <a:ext cx="87924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226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329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440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441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386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409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529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436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551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767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697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611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821995" y="2374387"/>
            <a:ext cx="87924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660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997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1123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1215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984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894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1028</a:t>
            </a:r>
          </a:p>
          <a:p>
            <a:pPr algn="ctr">
              <a:lnSpc>
                <a:spcPts val="6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1158</a:t>
            </a:r>
          </a:p>
        </p:txBody>
      </p:sp>
      <p:sp>
        <p:nvSpPr>
          <p:cNvPr id="55" name="Прямоугольник 42"/>
          <p:cNvSpPr>
            <a:spLocks noChangeArrowheads="1"/>
          </p:cNvSpPr>
          <p:nvPr/>
        </p:nvSpPr>
        <p:spPr bwMode="auto">
          <a:xfrm>
            <a:off x="888809" y="2531222"/>
            <a:ext cx="6820092" cy="24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latin typeface="Arial"/>
                <a:cs typeface="Arial"/>
              </a:rPr>
              <a:t>На основе анализа поисковых запросов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по </a:t>
            </a:r>
            <a:r>
              <a:rPr lang="ru-RU" sz="2400" dirty="0">
                <a:latin typeface="Arial"/>
                <a:cs typeface="Arial"/>
              </a:rPr>
              <a:t>IP домофонам видно, что кол-во запросов растет в прогрессии.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Пользователи </a:t>
            </a:r>
            <a:r>
              <a:rPr lang="ru-RU" sz="2400" dirty="0">
                <a:latin typeface="Arial"/>
                <a:cs typeface="Arial"/>
              </a:rPr>
              <a:t>все больше интересуются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ru-RU" sz="2400" dirty="0" smtClean="0">
                <a:latin typeface="Arial"/>
                <a:cs typeface="Arial"/>
              </a:rPr>
              <a:t>IP </a:t>
            </a:r>
            <a:r>
              <a:rPr lang="ru-RU" sz="2400" dirty="0" err="1">
                <a:latin typeface="Arial"/>
                <a:cs typeface="Arial"/>
              </a:rPr>
              <a:t>домофонией</a:t>
            </a:r>
            <a:r>
              <a:rPr lang="ru-RU" sz="2400" dirty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92713" y="1953736"/>
            <a:ext cx="68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Arial"/>
                <a:ea typeface="ＭＳ Ｐゴシック" pitchFamily="34" charset="-128"/>
                <a:cs typeface="Arial"/>
              </a:rPr>
              <a:t>2011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12549712" y="1953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2012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3912804" y="19537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2013</a:t>
            </a:r>
            <a:endParaRPr lang="en-US" sz="1800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xmlns="" val="3417568407"/>
              </p:ext>
            </p:extLst>
          </p:nvPr>
        </p:nvGraphicFramePr>
        <p:xfrm>
          <a:off x="751840" y="6846772"/>
          <a:ext cx="7315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202262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rgbClr val="3131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 descr="inte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0600" y="2997200"/>
            <a:ext cx="11201400" cy="7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8807" y="444469"/>
            <a:ext cx="6447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ИНТЕРФЕЙС УПРАВЛЕНИЯ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700" y="4260850"/>
            <a:ext cx="7645400" cy="4584700"/>
          </a:xfrm>
          <a:prstGeom prst="rect">
            <a:avLst/>
          </a:prstGeom>
        </p:spPr>
      </p:pic>
      <p:pic>
        <p:nvPicPr>
          <p:cNvPr id="7" name="Picture 6" descr="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700" y="4260850"/>
            <a:ext cx="7645400" cy="4584700"/>
          </a:xfrm>
          <a:prstGeom prst="rect">
            <a:avLst/>
          </a:prstGeom>
        </p:spPr>
      </p:pic>
      <p:pic>
        <p:nvPicPr>
          <p:cNvPr id="9" name="Picture 8" descr="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700" y="4260850"/>
            <a:ext cx="7645400" cy="4584700"/>
          </a:xfrm>
          <a:prstGeom prst="rect">
            <a:avLst/>
          </a:prstGeom>
        </p:spPr>
      </p:pic>
      <p:pic>
        <p:nvPicPr>
          <p:cNvPr id="16" name="Picture 15" descr="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700" y="4260850"/>
            <a:ext cx="7645400" cy="4584700"/>
          </a:xfrm>
          <a:prstGeom prst="rect">
            <a:avLst/>
          </a:prstGeom>
        </p:spPr>
      </p:pic>
      <p:pic>
        <p:nvPicPr>
          <p:cNvPr id="17" name="Picture 16" descr="0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700" y="4260850"/>
            <a:ext cx="76454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58130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39333"/>
            <a:ext cx="18287999" cy="110236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8807" y="444469"/>
            <a:ext cx="17207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ИТОГИ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Прямоугольник 42"/>
          <p:cNvSpPr>
            <a:spLocks noChangeArrowheads="1"/>
          </p:cNvSpPr>
          <p:nvPr/>
        </p:nvSpPr>
        <p:spPr bwMode="auto">
          <a:xfrm>
            <a:off x="1736939" y="4005649"/>
            <a:ext cx="16509552" cy="9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Уникальное и полностью адаптированное под Россию и СНГ </a:t>
            </a:r>
            <a:r>
              <a:rPr lang="ru-RU" sz="3400" dirty="0" smtClean="0">
                <a:latin typeface="Arial"/>
                <a:cs typeface="Arial"/>
              </a:rPr>
              <a:t>оборудование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Ценовая политики полностью отражает функциональность и возможность </a:t>
            </a:r>
            <a:r>
              <a:rPr lang="ru-RU" sz="3400" dirty="0" smtClean="0">
                <a:latin typeface="Arial"/>
                <a:cs typeface="Arial"/>
              </a:rPr>
              <a:t>оборудования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Строгая политика продаж - продажа только через дистрибьюторов и с защитой каждого проекта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Удобная техническая поддержка, доступная по </a:t>
            </a:r>
            <a:r>
              <a:rPr lang="ru-RU" sz="3400" dirty="0" err="1">
                <a:latin typeface="Arial"/>
                <a:cs typeface="Arial"/>
              </a:rPr>
              <a:t>E-mail</a:t>
            </a:r>
            <a:r>
              <a:rPr lang="ru-RU" sz="3400" dirty="0">
                <a:latin typeface="Arial"/>
                <a:cs typeface="Arial"/>
              </a:rPr>
              <a:t>, </a:t>
            </a:r>
            <a:r>
              <a:rPr lang="ru-RU" sz="3400" dirty="0" err="1">
                <a:latin typeface="Arial"/>
                <a:cs typeface="Arial"/>
              </a:rPr>
              <a:t>Skype</a:t>
            </a:r>
            <a:r>
              <a:rPr lang="ru-RU" sz="3400" dirty="0">
                <a:latin typeface="Arial"/>
                <a:cs typeface="Arial"/>
              </a:rPr>
              <a:t> или по </a:t>
            </a:r>
            <a:r>
              <a:rPr lang="ru-RU" sz="3400" dirty="0" smtClean="0">
                <a:latin typeface="Arial"/>
                <a:cs typeface="Arial"/>
              </a:rPr>
              <a:t>телефону</a:t>
            </a: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 smtClean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r>
              <a:rPr lang="ru-RU" sz="3400" dirty="0">
                <a:latin typeface="Arial"/>
                <a:cs typeface="Arial"/>
              </a:rPr>
              <a:t>Оригинальный внешний вид и продуманный пользовательский интерфейс с удобным и интуитивным управлением</a:t>
            </a:r>
            <a:endParaRPr lang="en-US" sz="3400" dirty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>
              <a:latin typeface="Arial"/>
              <a:cs typeface="Arial"/>
            </a:endParaRPr>
          </a:p>
          <a:p>
            <a:pPr>
              <a:lnSpc>
                <a:spcPts val="5000"/>
              </a:lnSpc>
            </a:pPr>
            <a:endParaRPr lang="en-US" sz="3400" dirty="0">
              <a:latin typeface="Arial"/>
              <a:cs typeface="Arial"/>
            </a:endParaRPr>
          </a:p>
        </p:txBody>
      </p:sp>
      <p:sp>
        <p:nvSpPr>
          <p:cNvPr id="10" name="Прямоугольник 42"/>
          <p:cNvSpPr>
            <a:spLocks noChangeArrowheads="1"/>
          </p:cNvSpPr>
          <p:nvPr/>
        </p:nvSpPr>
        <p:spPr bwMode="auto">
          <a:xfrm>
            <a:off x="971614" y="4003445"/>
            <a:ext cx="791550" cy="712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5000"/>
              </a:lnSpc>
            </a:pPr>
            <a:endParaRPr lang="en-US" sz="3400" b="1" dirty="0" smtClean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ts val="5000"/>
              </a:lnSpc>
            </a:pP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endParaRPr lang="en-US" sz="3400" b="1" dirty="0" smtClean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ts val="5000"/>
              </a:lnSpc>
            </a:pP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endParaRPr lang="en-US" sz="3400" b="1" dirty="0" smtClean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ts val="5000"/>
              </a:lnSpc>
            </a:pP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3400" b="1" dirty="0" smtClean="0">
                <a:solidFill>
                  <a:srgbClr val="C9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400" b="1" dirty="0">
              <a:solidFill>
                <a:srgbClr val="C9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439333"/>
            <a:ext cx="18287999" cy="1754909"/>
          </a:xfrm>
          <a:prstGeom prst="rect">
            <a:avLst/>
          </a:prstGeom>
          <a:solidFill>
            <a:srgbClr val="C909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42"/>
          <p:cNvSpPr>
            <a:spLocks noChangeArrowheads="1"/>
          </p:cNvSpPr>
          <p:nvPr/>
        </p:nvSpPr>
        <p:spPr bwMode="auto">
          <a:xfrm>
            <a:off x="995034" y="1996832"/>
            <a:ext cx="13635366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ru-RU" sz="3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Пять главных причин работать с </a:t>
            </a:r>
            <a:r>
              <a:rPr lang="en-US" sz="3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BAS-IP </a:t>
            </a:r>
            <a:endParaRPr lang="en-US" sz="3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3704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88080" y="3826622"/>
            <a:ext cx="9145011" cy="1192645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БЛАГОДАРИМ ЗА ВНИМАНИЕ</a:t>
            </a:r>
            <a:endParaRPr lang="en-US" sz="4000" b="1" dirty="0" smtClean="0">
              <a:solidFill>
                <a:schemeClr val="bg1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pic>
        <p:nvPicPr>
          <p:cNvPr id="10" name="Picture 9" descr="Logo_white(big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806" y="3711167"/>
            <a:ext cx="5867400" cy="1308100"/>
          </a:xfrm>
          <a:prstGeom prst="rect">
            <a:avLst/>
          </a:prstGeom>
        </p:spPr>
      </p:pic>
      <p:pic>
        <p:nvPicPr>
          <p:cNvPr id="11" name="Picture 10" descr="cov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05403"/>
            <a:ext cx="18288000" cy="711059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26626" y="5057132"/>
            <a:ext cx="10761374" cy="1192645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50000"/>
              </a:lnSpc>
              <a:spcAft>
                <a:spcPts val="2400"/>
              </a:spcAft>
            </a:pPr>
            <a:r>
              <a:rPr lang="en-US" sz="3000" dirty="0" err="1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П</a:t>
            </a:r>
            <a:r>
              <a:rPr lang="ru-RU" sz="3000" dirty="0" err="1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одробную</a:t>
            </a:r>
            <a:r>
              <a:rPr lang="ru-RU" sz="3000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информацию можно получить </a:t>
            </a:r>
            <a:endParaRPr lang="en-US" sz="3000" dirty="0" smtClean="0">
              <a:solidFill>
                <a:schemeClr val="bg1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 algn="l">
              <a:lnSpc>
                <a:spcPct val="50000"/>
              </a:lnSpc>
              <a:spcAft>
                <a:spcPts val="2400"/>
              </a:spcAft>
            </a:pPr>
            <a:r>
              <a:rPr lang="ru-RU" sz="3000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на </a:t>
            </a:r>
            <a:r>
              <a:rPr lang="en-US" sz="3000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  <a:hlinkClick r:id="rId4"/>
              </a:rPr>
              <a:t>www.bas-ip.ru</a:t>
            </a:r>
            <a:r>
              <a:rPr lang="en-US" sz="3000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или у дистрибьюторов</a:t>
            </a:r>
            <a:endParaRPr lang="en-US" sz="3000" dirty="0" smtClean="0">
              <a:solidFill>
                <a:schemeClr val="bg1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578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88807" y="444469"/>
            <a:ext cx="52916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АРХИТЕКТУРА 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BAS-</a:t>
            </a:r>
            <a:r>
              <a:rPr lang="en-US" sz="3200" b="1" spc="300" dirty="0" smtClean="0">
                <a:solidFill>
                  <a:srgbClr val="C9091E"/>
                </a:solidFill>
                <a:latin typeface="Arial"/>
                <a:cs typeface="Arial"/>
              </a:rPr>
              <a:t>IP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2452"/>
            <a:ext cx="18288000" cy="110204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2452"/>
            <a:ext cx="18288000" cy="110204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2452"/>
            <a:ext cx="18288000" cy="1102042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2452"/>
            <a:ext cx="18288000" cy="110204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2451"/>
            <a:ext cx="18288000" cy="110204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2452"/>
            <a:ext cx="18288000" cy="110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965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807" y="444469"/>
            <a:ext cx="153440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BAS-</a:t>
            </a:r>
            <a:r>
              <a:rPr lang="en-US" sz="3200" b="1" spc="300" dirty="0" smtClean="0">
                <a:solidFill>
                  <a:srgbClr val="C9091E"/>
                </a:solidFill>
                <a:latin typeface="Arial"/>
                <a:cs typeface="Arial"/>
              </a:rPr>
              <a:t>IP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– </a:t>
            </a:r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ВОЗМОЖНОСТЬ ВЫБИРАТЬ ВНУТРЕННИЕ ДОМОФОНЫ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9144000" y="7006167"/>
            <a:ext cx="9160934" cy="5566833"/>
            <a:chOff x="9144000" y="7006167"/>
            <a:chExt cx="9160934" cy="5566833"/>
          </a:xfrm>
        </p:grpSpPr>
        <p:sp>
          <p:nvSpPr>
            <p:cNvPr id="13" name="Rectangle 12"/>
            <p:cNvSpPr/>
            <p:nvPr/>
          </p:nvSpPr>
          <p:spPr>
            <a:xfrm>
              <a:off x="9144000" y="7006167"/>
              <a:ext cx="9144000" cy="555836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BasIP_AQ-1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83637" y="7456057"/>
              <a:ext cx="5772727" cy="4087091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4173200" y="11125200"/>
              <a:ext cx="4131733" cy="723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167691" y="11849100"/>
              <a:ext cx="4137243" cy="723900"/>
            </a:xfrm>
            <a:prstGeom prst="rect">
              <a:avLst/>
            </a:prstGeom>
            <a:solidFill>
              <a:srgbClr val="C90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091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444134" y="11259609"/>
              <a:ext cx="3512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10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” 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Видеодомофон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444134" y="11915777"/>
              <a:ext cx="229901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от </a:t>
              </a:r>
              <a:r>
                <a:rPr lang="uk-UA" sz="30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650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EUR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0" y="7006167"/>
            <a:ext cx="9144000" cy="5566833"/>
            <a:chOff x="0" y="7006167"/>
            <a:chExt cx="9144000" cy="5566833"/>
          </a:xfrm>
        </p:grpSpPr>
        <p:sp>
          <p:nvSpPr>
            <p:cNvPr id="12" name="Rectangle 11"/>
            <p:cNvSpPr/>
            <p:nvPr/>
          </p:nvSpPr>
          <p:spPr>
            <a:xfrm>
              <a:off x="0" y="7006167"/>
              <a:ext cx="9144000" cy="555836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BasIP_AR-07(white)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38775" y="8046798"/>
              <a:ext cx="4618182" cy="3244273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012266" y="11125200"/>
              <a:ext cx="4131733" cy="723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06757" y="11849100"/>
              <a:ext cx="4137243" cy="723900"/>
            </a:xfrm>
            <a:prstGeom prst="rect">
              <a:avLst/>
            </a:prstGeom>
            <a:solidFill>
              <a:srgbClr val="C90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091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83200" y="11259609"/>
              <a:ext cx="3302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7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” 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Видеодомофон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83200" y="11915777"/>
              <a:ext cx="229901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от </a:t>
              </a:r>
              <a:r>
                <a:rPr lang="uk-UA" sz="30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470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EUR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144000" y="1447801"/>
            <a:ext cx="9160934" cy="5558366"/>
            <a:chOff x="9144000" y="1447801"/>
            <a:chExt cx="9160934" cy="5558366"/>
          </a:xfrm>
        </p:grpSpPr>
        <p:sp>
          <p:nvSpPr>
            <p:cNvPr id="11" name="Rectangle 10"/>
            <p:cNvSpPr/>
            <p:nvPr/>
          </p:nvSpPr>
          <p:spPr>
            <a:xfrm>
              <a:off x="9144000" y="1447801"/>
              <a:ext cx="9144000" cy="555836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BasIP_AG-04(black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379200" y="2250017"/>
              <a:ext cx="5080000" cy="35941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14173200" y="5558367"/>
              <a:ext cx="4131733" cy="723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167691" y="6282267"/>
              <a:ext cx="4137243" cy="723900"/>
            </a:xfrm>
            <a:prstGeom prst="rect">
              <a:avLst/>
            </a:prstGeom>
            <a:solidFill>
              <a:srgbClr val="C90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091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444134" y="5692776"/>
              <a:ext cx="3636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4,3” 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Видеодомофон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444134" y="6348944"/>
              <a:ext cx="229901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от </a:t>
              </a:r>
              <a:r>
                <a:rPr lang="uk-UA" sz="30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200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EUR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0" y="1447801"/>
            <a:ext cx="9144000" cy="5558366"/>
            <a:chOff x="0" y="1447801"/>
            <a:chExt cx="9144000" cy="5558366"/>
          </a:xfrm>
        </p:grpSpPr>
        <p:sp>
          <p:nvSpPr>
            <p:cNvPr id="3" name="Rectangle 2"/>
            <p:cNvSpPr/>
            <p:nvPr/>
          </p:nvSpPr>
          <p:spPr>
            <a:xfrm>
              <a:off x="0" y="1447801"/>
              <a:ext cx="9144000" cy="555836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sip_telepho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23201" y="2427863"/>
              <a:ext cx="4580015" cy="2967468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5012266" y="5558367"/>
              <a:ext cx="4131733" cy="723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006757" y="6282267"/>
              <a:ext cx="4137243" cy="723900"/>
            </a:xfrm>
            <a:prstGeom prst="rect">
              <a:avLst/>
            </a:prstGeom>
            <a:solidFill>
              <a:srgbClr val="C90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091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283200" y="5692776"/>
              <a:ext cx="2388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SIP </a:t>
              </a:r>
              <a:r>
                <a:rPr lang="ru-RU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телефон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83200" y="6348944"/>
              <a:ext cx="20465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от </a:t>
              </a:r>
              <a:r>
                <a:rPr lang="uk-UA" sz="30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30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EUR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1" name="Group 6"/>
          <p:cNvGrpSpPr/>
          <p:nvPr/>
        </p:nvGrpSpPr>
        <p:grpSpPr>
          <a:xfrm>
            <a:off x="3545" y="7004949"/>
            <a:ext cx="9144000" cy="5566833"/>
            <a:chOff x="0" y="7006167"/>
            <a:chExt cx="9144000" cy="5566833"/>
          </a:xfrm>
        </p:grpSpPr>
        <p:sp>
          <p:nvSpPr>
            <p:cNvPr id="32" name="Rectangle 11"/>
            <p:cNvSpPr/>
            <p:nvPr/>
          </p:nvSpPr>
          <p:spPr>
            <a:xfrm>
              <a:off x="0" y="7006167"/>
              <a:ext cx="9144000" cy="555836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43"/>
            <p:cNvSpPr/>
            <p:nvPr/>
          </p:nvSpPr>
          <p:spPr>
            <a:xfrm>
              <a:off x="5012266" y="11125200"/>
              <a:ext cx="4131733" cy="723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44"/>
            <p:cNvSpPr/>
            <p:nvPr/>
          </p:nvSpPr>
          <p:spPr>
            <a:xfrm>
              <a:off x="5006757" y="11849100"/>
              <a:ext cx="4137243" cy="723900"/>
            </a:xfrm>
            <a:prstGeom prst="rect">
              <a:avLst/>
            </a:prstGeom>
            <a:solidFill>
              <a:srgbClr val="C90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091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83200" y="11259609"/>
              <a:ext cx="3302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7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” 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Видеодомофон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83200" y="11915777"/>
              <a:ext cx="229901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от </a:t>
              </a:r>
              <a:r>
                <a:rPr lang="uk-UA" sz="30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470</a:t>
              </a:r>
              <a:r>
                <a:rPr lang="uk-UA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400" spc="3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EUR</a:t>
              </a:r>
              <a:endParaRPr lang="en-US" sz="2400" spc="3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37" name="Picture 5" descr="BasIP_AR-07(white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84310" y="8015336"/>
              <a:ext cx="4618182" cy="3244273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2272" y="2671510"/>
            <a:ext cx="4037040" cy="27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31602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430868"/>
            <a:ext cx="6096000" cy="110320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0" y="1430868"/>
            <a:ext cx="6096000" cy="110320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192000" y="1430868"/>
            <a:ext cx="6096000" cy="11032066"/>
          </a:xfrm>
          <a:prstGeom prst="rect">
            <a:avLst/>
          </a:prstGeom>
          <a:solidFill>
            <a:srgbClr val="5E07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8807" y="444469"/>
            <a:ext cx="142630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BAS-</a:t>
            </a:r>
            <a:r>
              <a:rPr lang="en-US" sz="3200" b="1" spc="300" dirty="0" smtClean="0">
                <a:solidFill>
                  <a:srgbClr val="C9091E"/>
                </a:solidFill>
                <a:latin typeface="Arial"/>
                <a:cs typeface="Arial"/>
              </a:rPr>
              <a:t>IP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– </a:t>
            </a:r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ВОЗМОЖНОСТЬ РЕАЛИЗАЦИИ ЛЮБЫХ ПРОЕКТОВ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10329334"/>
            <a:ext cx="18380940" cy="2133600"/>
            <a:chOff x="0" y="10329334"/>
            <a:chExt cx="18380940" cy="2133600"/>
          </a:xfrm>
        </p:grpSpPr>
        <p:sp>
          <p:nvSpPr>
            <p:cNvPr id="21" name="Rectangle 20"/>
            <p:cNvSpPr/>
            <p:nvPr/>
          </p:nvSpPr>
          <p:spPr>
            <a:xfrm>
              <a:off x="0" y="10329334"/>
              <a:ext cx="18288000" cy="2133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807" y="10580969"/>
              <a:ext cx="17492133" cy="151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 линейке вызывных устройств присутствуют модели в разных ценовых сегментах и дизайнерских решениях</a:t>
              </a:r>
              <a:r>
                <a:rPr lang="ru-RU" sz="24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.</a:t>
              </a:r>
            </a:p>
            <a:p>
              <a:pPr>
                <a:lnSpc>
                  <a:spcPct val="130000"/>
                </a:lnSpc>
              </a:pPr>
              <a:r>
                <a:rPr lang="ru-RU" sz="24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Но </a:t>
              </a:r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все являются законченными </a:t>
              </a:r>
              <a:r>
                <a:rPr lang="ru-RU" sz="24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устройствами</a:t>
              </a:r>
              <a:r>
                <a:rPr lang="en-US" sz="24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,</a:t>
              </a:r>
              <a:r>
                <a:rPr lang="ru-RU" sz="24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не требующими дополнительного оборудования. </a:t>
              </a:r>
              <a:endPara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30000"/>
                </a:lnSpc>
              </a:pPr>
              <a:r>
                <a:rPr lang="ru-RU" sz="24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Все </a:t>
              </a:r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оборудование антивандальное и работает в низких и высоких температурных режимах.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8665" y="8977846"/>
            <a:ext cx="432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300" dirty="0" smtClean="0">
                <a:latin typeface="Arial"/>
                <a:cs typeface="Arial"/>
              </a:rPr>
              <a:t>Индивидуальное жилье</a:t>
            </a:r>
            <a:endParaRPr lang="en-US" sz="2400" spc="3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84538" y="8977846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300" dirty="0" smtClean="0">
                <a:solidFill>
                  <a:srgbClr val="BAB9B6"/>
                </a:solidFill>
                <a:latin typeface="Arial"/>
                <a:cs typeface="Arial"/>
              </a:rPr>
              <a:t>Бизнес сегмент</a:t>
            </a:r>
            <a:endParaRPr lang="en-US" sz="2400" spc="300" dirty="0">
              <a:solidFill>
                <a:srgbClr val="BAB9B6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83337" y="8977846"/>
            <a:ext cx="2513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pc="300" dirty="0" smtClean="0">
                <a:solidFill>
                  <a:srgbClr val="FDBA5F"/>
                </a:solidFill>
                <a:latin typeface="Arial"/>
                <a:cs typeface="Arial"/>
              </a:rPr>
              <a:t>Апартаменты </a:t>
            </a:r>
          </a:p>
          <a:p>
            <a:pPr algn="ctr"/>
            <a:r>
              <a:rPr lang="ru-RU" sz="2400" spc="300" dirty="0" smtClean="0">
                <a:solidFill>
                  <a:srgbClr val="FDBA5F"/>
                </a:solidFill>
                <a:latin typeface="Arial"/>
                <a:cs typeface="Arial"/>
              </a:rPr>
              <a:t>класса люкс</a:t>
            </a:r>
            <a:endParaRPr lang="en-US" sz="2400" spc="300" dirty="0">
              <a:solidFill>
                <a:srgbClr val="FDBA5F"/>
              </a:solidFill>
              <a:latin typeface="Arial"/>
              <a:cs typeface="Arial"/>
            </a:endParaRPr>
          </a:p>
        </p:txBody>
      </p:sp>
      <p:pic>
        <p:nvPicPr>
          <p:cNvPr id="2" name="Picture 1" descr="AA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86688" y="2185983"/>
            <a:ext cx="2862509" cy="6641022"/>
          </a:xfrm>
          <a:prstGeom prst="rect">
            <a:avLst/>
          </a:prstGeom>
        </p:spPr>
      </p:pic>
      <p:pic>
        <p:nvPicPr>
          <p:cNvPr id="3" name="Picture 2" descr="AA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531" y="2334838"/>
            <a:ext cx="2862509" cy="6641022"/>
          </a:xfrm>
          <a:prstGeom prst="rect">
            <a:avLst/>
          </a:prstGeom>
        </p:spPr>
      </p:pic>
      <p:pic>
        <p:nvPicPr>
          <p:cNvPr id="4" name="Picture 3" descr="AV-01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6904" y="3712369"/>
            <a:ext cx="3463636" cy="51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8306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6000" y="3861867"/>
            <a:ext cx="16543868" cy="811816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699999" y="3862168"/>
            <a:ext cx="4859868" cy="81181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015999" y="6735931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78266" y="5911832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РАЗМЕР ЭКРАНА НА ЛИЦЕВОЙ ПАНЕЛИ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8266" y="6827648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КОЛ-ВО АБОНЕНТОВ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8266" y="7375157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АБОНЕНТСКИЕ УСТРОЙСТВА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8266" y="8664768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РУССИФИКАЦИЯ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8266" y="9240652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КОНТРОЛЬ ДО</a:t>
            </a:r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C</a:t>
            </a: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ТУПА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8266" y="10473141"/>
            <a:ext cx="3717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НАЛИЧИЕ НА СКЛАД</a:t>
            </a:r>
            <a:r>
              <a:rPr lang="en-US" sz="1800" b="1" dirty="0" smtClean="0">
                <a:latin typeface="Arial"/>
                <a:ea typeface="ＭＳ Ｐゴシック" pitchFamily="34" charset="-128"/>
                <a:cs typeface="Arial"/>
              </a:rPr>
              <a:t>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8266" y="11077131"/>
            <a:ext cx="371706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ИНТЕГРАЦИЯ С ВИДЕОНАБЛЮДЕНИЕМ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6000" y="5142114"/>
            <a:ext cx="16543868" cy="6843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78266" y="5240891"/>
            <a:ext cx="410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ЦЕНА РОЗНИЧНАЯ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5742" y="5240891"/>
            <a:ext cx="1617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1500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EUR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52932" y="5240891"/>
            <a:ext cx="1617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305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EUR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5332" y="5240891"/>
            <a:ext cx="1617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606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EUR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111876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СРАВНЕНИЕ С АНАЛОГАМИ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 </a:t>
            </a:r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ПАНЕЛИ ВЫЗОВА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5742" y="5911832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Нет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52932" y="5911832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1,5 TFT LCD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монитор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5332" y="5911832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3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,5 TFT LCD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монитор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5742" y="6827648"/>
            <a:ext cx="13802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99 999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15332" y="6827648"/>
            <a:ext cx="11981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99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999 +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52932" y="6827648"/>
            <a:ext cx="14182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200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85742" y="7375157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SIP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телефоны любых производителей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52932" y="7375157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Видеодомофоны или трубки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Visit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015331" y="7389269"/>
            <a:ext cx="4578399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SIP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телефоны любых производителей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,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видеодомофоны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BAS-IP,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сторонние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SIP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приложения на моб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.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устройствах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5742" y="8664768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Английский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52932" y="8664768"/>
            <a:ext cx="2836526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А</a:t>
            </a:r>
            <a:r>
              <a:rPr lang="ru-RU" sz="1800" dirty="0" err="1" smtClean="0">
                <a:latin typeface="Arial"/>
                <a:ea typeface="ＭＳ Ｐゴシック" pitchFamily="34" charset="-128"/>
                <a:cs typeface="Arial"/>
              </a:rPr>
              <a:t>нгл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./Рус.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015332" y="8664768"/>
            <a:ext cx="2836526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Русский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85742" y="9240652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RFID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под заказ с доплатой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15331" y="9240652"/>
            <a:ext cx="42905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>
                <a:latin typeface="Arial"/>
                <a:ea typeface="ＭＳ Ｐゴシック" pitchFamily="34" charset="-128"/>
                <a:cs typeface="Arial"/>
              </a:rPr>
              <a:t>Em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-Marine, </a:t>
            </a:r>
            <a:r>
              <a:rPr lang="en-US" sz="1800" dirty="0" err="1" smtClean="0">
                <a:latin typeface="Arial"/>
                <a:ea typeface="ＭＳ Ｐゴシック" pitchFamily="34" charset="-128"/>
                <a:cs typeface="Arial"/>
              </a:rPr>
              <a:t>Mifare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,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без считывателей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85742" y="10473141"/>
            <a:ext cx="2548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Нет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,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под заказ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52932" y="10490074"/>
            <a:ext cx="3717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Есть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15331" y="10473141"/>
            <a:ext cx="3717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Есть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85742" y="11077131"/>
            <a:ext cx="3717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По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SIP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протоколу только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52932" y="11077131"/>
            <a:ext cx="37170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>
                <a:latin typeface="Arial"/>
                <a:ea typeface="ＭＳ Ｐゴシック" pitchFamily="34" charset="-128"/>
                <a:cs typeface="Arial"/>
              </a:rPr>
              <a:t>Н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ет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15331" y="11077131"/>
            <a:ext cx="446626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По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RTSP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протоколу – вывод на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NVR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для записи с камеры панели вызова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015999" y="7328600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5999" y="8605775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15999" y="9211884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15999" y="10405613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15999" y="11009399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78266" y="4576818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МОДЕЛЬ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52932" y="9240652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RFID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85742" y="4576818"/>
            <a:ext cx="283652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 smtClean="0">
                <a:latin typeface="Arial"/>
                <a:ea typeface="ＭＳ Ｐゴシック" pitchFamily="34" charset="-128"/>
                <a:cs typeface="Arial"/>
              </a:rPr>
              <a:t>Mobotix</a:t>
            </a:r>
            <a:r>
              <a:rPr lang="en-US" sz="2000" b="1" dirty="0" smtClean="0">
                <a:latin typeface="Arial"/>
                <a:ea typeface="ＭＳ Ｐゴシック" pitchFamily="34" charset="-128"/>
                <a:cs typeface="Arial"/>
              </a:rPr>
              <a:t> T24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52932" y="4576818"/>
            <a:ext cx="283652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 smtClean="0">
                <a:latin typeface="Arial"/>
                <a:ea typeface="ＭＳ Ｐゴシック" pitchFamily="34" charset="-128"/>
                <a:cs typeface="Arial"/>
              </a:rPr>
              <a:t>Vizit</a:t>
            </a:r>
            <a:r>
              <a:rPr lang="en-US" sz="2000" b="1" dirty="0" smtClean="0"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uk-UA" sz="2000" b="1" dirty="0" smtClean="0">
                <a:latin typeface="Arial"/>
                <a:ea typeface="ＭＳ Ｐゴシック" pitchFamily="34" charset="-128"/>
                <a:cs typeface="Arial"/>
              </a:rPr>
              <a:t>БВД-343</a:t>
            </a:r>
            <a:r>
              <a:rPr lang="en-US" sz="2000" b="1" dirty="0" smtClean="0">
                <a:latin typeface="Arial"/>
                <a:ea typeface="ＭＳ Ｐゴシック" pitchFamily="34" charset="-128"/>
                <a:cs typeface="Arial"/>
              </a:rPr>
              <a:t>RCPL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015332" y="4576818"/>
            <a:ext cx="283652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latin typeface="Arial"/>
                <a:ea typeface="ＭＳ Ｐゴシック" pitchFamily="34" charset="-128"/>
                <a:cs typeface="Arial"/>
              </a:rPr>
              <a:t>BAS-IP AA-05 v.3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42" name="Picture 41" descr="vizit_interc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6402" y="2299887"/>
            <a:ext cx="1049586" cy="2067686"/>
          </a:xfrm>
          <a:prstGeom prst="rect">
            <a:avLst/>
          </a:prstGeom>
        </p:spPr>
      </p:pic>
      <p:pic>
        <p:nvPicPr>
          <p:cNvPr id="43" name="Picture 42" descr="mobotics_intec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5742" y="2143004"/>
            <a:ext cx="2262909" cy="2320636"/>
          </a:xfrm>
          <a:prstGeom prst="rect">
            <a:avLst/>
          </a:prstGeom>
        </p:spPr>
      </p:pic>
      <p:pic>
        <p:nvPicPr>
          <p:cNvPr id="55" name="Picture 2" descr="AA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13462" y="1956392"/>
            <a:ext cx="1226781" cy="28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3445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016000" y="3861867"/>
            <a:ext cx="16543868" cy="811816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2699999" y="3862168"/>
            <a:ext cx="4859868" cy="81181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1016000" y="5142114"/>
            <a:ext cx="16543868" cy="6843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015999" y="6538377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78266" y="5954165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РАЗМЕР ЭКРАНА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8265" y="6672427"/>
            <a:ext cx="3581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КОЛ-ВО </a:t>
            </a:r>
            <a:r>
              <a:rPr lang="uk-UA" sz="1800" b="1" dirty="0" smtClean="0">
                <a:latin typeface="Arial"/>
                <a:ea typeface="ＭＳ Ｐゴシック" pitchFamily="34" charset="-128"/>
                <a:cs typeface="Arial"/>
              </a:rPr>
              <a:t>ВИДЕОКАНАЛОВ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8266" y="7346935"/>
            <a:ext cx="358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ПОДКЛЮЧЕНИЕ КАМЕР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8266" y="7925360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ПАМЯТЬ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8266" y="8890703"/>
            <a:ext cx="283652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ПОДКЛЮЧЕНИЕ К МНОГОКВАРТИ</a:t>
            </a:r>
            <a:r>
              <a:rPr lang="ru-RU" sz="1800" b="1" dirty="0">
                <a:latin typeface="Arial"/>
                <a:ea typeface="ＭＳ Ｐゴシック" pitchFamily="34" charset="-128"/>
                <a:cs typeface="Arial"/>
              </a:rPr>
              <a:t>Р</a:t>
            </a: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НЫМ</a:t>
            </a:r>
          </a:p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ПАНЕЛЯМ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8266" y="5251086"/>
            <a:ext cx="410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ЦЕНА РОЗНИЧНАЯ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5742" y="5251086"/>
            <a:ext cx="1617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200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EUR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52932" y="5251086"/>
            <a:ext cx="1617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130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EUR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5332" y="5251086"/>
            <a:ext cx="1617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206</a:t>
            </a:r>
            <a:r>
              <a:rPr lang="ru-RU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rPr>
              <a:t>EUR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131263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СРАВНЕНИЕ С АНАЛОГАМИ</a:t>
            </a:r>
            <a:r>
              <a:rPr lang="en-US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 </a:t>
            </a:r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ВНУТРЕННИЕ МОНИТОРЫ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5742" y="5954165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7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” TFT LCD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52932" y="5954165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5,6” </a:t>
            </a:r>
            <a:r>
              <a:rPr lang="en-US" sz="1800" dirty="0">
                <a:latin typeface="Arial"/>
                <a:ea typeface="ＭＳ Ｐゴシック" pitchFamily="34" charset="-128"/>
                <a:cs typeface="Arial"/>
              </a:rPr>
              <a:t>TFT LCD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5332" y="5954165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4,3” </a:t>
            </a:r>
            <a:r>
              <a:rPr lang="en-US" sz="1800" dirty="0">
                <a:latin typeface="Arial"/>
                <a:ea typeface="ＭＳ Ｐゴシック" pitchFamily="34" charset="-128"/>
                <a:cs typeface="Arial"/>
              </a:rPr>
              <a:t>TFT LCD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5742" y="6672427"/>
            <a:ext cx="27010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2 Вызывные панели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15331" y="6672427"/>
            <a:ext cx="40873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10 Вызывных панелей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52932" y="6672427"/>
            <a:ext cx="3010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2 Вызывные панели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85742" y="7346935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1 аналоговая камера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52932" y="7346935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>
                <a:latin typeface="Arial"/>
                <a:ea typeface="ＭＳ Ｐゴシック" pitchFamily="34" charset="-128"/>
                <a:cs typeface="Arial"/>
              </a:rPr>
              <a:t>Н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ет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015331" y="7346936"/>
            <a:ext cx="45783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16 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IP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камер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5742" y="7925360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128 кадров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52932" y="7925360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32 кадра ч/б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015332" y="7925360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>
                <a:latin typeface="Arial"/>
                <a:ea typeface="ＭＳ Ｐゴシック" pitchFamily="34" charset="-128"/>
                <a:cs typeface="Arial"/>
              </a:rPr>
              <a:t>Ограничено </a:t>
            </a:r>
            <a:r>
              <a:rPr lang="en-US" sz="1800" dirty="0">
                <a:latin typeface="Arial"/>
                <a:ea typeface="ＭＳ Ｐゴシック" pitchFamily="34" charset="-128"/>
                <a:cs typeface="Arial"/>
              </a:rPr>
              <a:t>SD </a:t>
            </a:r>
            <a:r>
              <a:rPr lang="ru-RU" sz="1800" dirty="0">
                <a:latin typeface="Arial"/>
                <a:ea typeface="ＭＳ Ｐゴシック" pitchFamily="34" charset="-128"/>
                <a:cs typeface="Arial"/>
              </a:rPr>
              <a:t>картой</a:t>
            </a:r>
            <a:r>
              <a:rPr lang="en-US" sz="1800" dirty="0">
                <a:latin typeface="Arial"/>
                <a:ea typeface="ＭＳ Ｐゴシック" pitchFamily="34" charset="-128"/>
                <a:cs typeface="Arial"/>
              </a:rPr>
              <a:t>, </a:t>
            </a:r>
            <a:r>
              <a:rPr lang="ru-RU" sz="1800" dirty="0">
                <a:latin typeface="Arial"/>
                <a:ea typeface="ＭＳ Ｐゴシック" pitchFamily="34" charset="-128"/>
                <a:cs typeface="Arial"/>
              </a:rPr>
              <a:t>фото и видео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85742" y="8890703"/>
            <a:ext cx="283652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Нет</a:t>
            </a:r>
            <a:r>
              <a:rPr lang="en-US" sz="1800" dirty="0" smtClean="0">
                <a:latin typeface="Arial"/>
                <a:ea typeface="ＭＳ Ｐゴシック" pitchFamily="34" charset="-128"/>
                <a:cs typeface="Arial"/>
              </a:rPr>
              <a:t>, </a:t>
            </a: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за дополнительную плату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15331" y="8890703"/>
            <a:ext cx="42905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До 10 многоквартирных панелей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015999" y="7300378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5999" y="7866367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15999" y="8828069"/>
            <a:ext cx="165438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452932" y="8890703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dirty="0" smtClean="0">
                <a:latin typeface="Arial"/>
                <a:ea typeface="ＭＳ Ｐゴシック" pitchFamily="34" charset="-128"/>
                <a:cs typeface="Arial"/>
              </a:rPr>
              <a:t>1 Панель </a:t>
            </a:r>
            <a:r>
              <a:rPr lang="en-US" sz="1800" dirty="0" err="1" smtClean="0">
                <a:latin typeface="Arial"/>
                <a:ea typeface="ＭＳ Ｐゴシック" pitchFamily="34" charset="-128"/>
                <a:cs typeface="Arial"/>
              </a:rPr>
              <a:t>Vizit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8266" y="4576818"/>
            <a:ext cx="2836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latin typeface="Arial"/>
                <a:ea typeface="ＭＳ Ｐゴシック" pitchFamily="34" charset="-128"/>
                <a:cs typeface="Arial"/>
              </a:rPr>
              <a:t>МОДЕЛЬ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85742" y="4576818"/>
            <a:ext cx="283652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latin typeface="Arial"/>
                <a:ea typeface="ＭＳ Ｐゴシック" pitchFamily="34" charset="-128"/>
                <a:cs typeface="Arial"/>
              </a:rPr>
              <a:t>Commax</a:t>
            </a:r>
            <a:r>
              <a:rPr lang="en-US" sz="2000" b="1" dirty="0">
                <a:latin typeface="Arial"/>
                <a:ea typeface="ＭＳ Ｐゴシック" pitchFamily="34" charset="-128"/>
                <a:cs typeface="Arial"/>
              </a:rPr>
              <a:t> CDV-71AM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452932" y="4576818"/>
            <a:ext cx="283652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latin typeface="Arial"/>
                <a:ea typeface="ＭＳ Ｐゴシック" pitchFamily="34" charset="-128"/>
                <a:cs typeface="Arial"/>
              </a:rPr>
              <a:t>Vizit</a:t>
            </a:r>
            <a:r>
              <a:rPr lang="en-US" sz="2000" b="1" dirty="0">
                <a:latin typeface="Arial"/>
                <a:ea typeface="ＭＳ Ｐゴシック" pitchFamily="34" charset="-128"/>
                <a:cs typeface="Arial"/>
              </a:rPr>
              <a:t> MT460CM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015332" y="4576818"/>
            <a:ext cx="283652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Arial"/>
                <a:ea typeface="ＭＳ Ｐゴシック" pitchFamily="34" charset="-128"/>
                <a:cs typeface="Arial"/>
              </a:rPr>
              <a:t>BAS-IP AG-04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4" descr="vizit_moni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7128" y="2524554"/>
            <a:ext cx="2423591" cy="1927423"/>
          </a:xfrm>
          <a:prstGeom prst="rect">
            <a:avLst/>
          </a:prstGeom>
        </p:spPr>
      </p:pic>
      <p:pic>
        <p:nvPicPr>
          <p:cNvPr id="7" name="Picture 6" descr="commax_mon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6925" y="2301667"/>
            <a:ext cx="2770909" cy="19207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8208" y="2419011"/>
            <a:ext cx="26289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5678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518400"/>
            <a:ext cx="18287999" cy="495299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uilding_pro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47800"/>
            <a:ext cx="18288000" cy="607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8807" y="444469"/>
            <a:ext cx="60123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ПРИМЕНЕНИЕ СИСТЕМЫ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" name="Прямоугольник 42"/>
          <p:cNvSpPr>
            <a:spLocks noChangeArrowheads="1"/>
          </p:cNvSpPr>
          <p:nvPr/>
        </p:nvSpPr>
        <p:spPr bwMode="auto">
          <a:xfrm>
            <a:off x="888807" y="7735269"/>
            <a:ext cx="16782871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 smtClean="0">
                <a:solidFill>
                  <a:srgbClr val="C9091E"/>
                </a:solidFill>
                <a:latin typeface="Arial"/>
                <a:cs typeface="Arial"/>
              </a:rPr>
              <a:t>Подключение до </a:t>
            </a:r>
            <a:r>
              <a:rPr lang="en-US" sz="2800" b="1" dirty="0" smtClean="0">
                <a:solidFill>
                  <a:srgbClr val="C9091E"/>
                </a:solidFill>
                <a:latin typeface="Arial"/>
                <a:cs typeface="Arial"/>
              </a:rPr>
              <a:t>99 999+</a:t>
            </a:r>
            <a:r>
              <a:rPr lang="ru-RU" sz="2800" b="1" dirty="0" smtClean="0">
                <a:solidFill>
                  <a:srgbClr val="C9091E"/>
                </a:solidFill>
                <a:latin typeface="Arial"/>
                <a:cs typeface="Arial"/>
              </a:rPr>
              <a:t> квартир в единую сеть позволяет  жильцам одного комплекса:</a:t>
            </a:r>
          </a:p>
        </p:txBody>
      </p:sp>
      <p:sp>
        <p:nvSpPr>
          <p:cNvPr id="45" name="Прямоугольник 42"/>
          <p:cNvSpPr>
            <a:spLocks noChangeArrowheads="1"/>
          </p:cNvSpPr>
          <p:nvPr/>
        </p:nvSpPr>
        <p:spPr bwMode="auto">
          <a:xfrm>
            <a:off x="888807" y="8543229"/>
            <a:ext cx="16782871" cy="44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Разговаривать друг с другом по </a:t>
            </a:r>
            <a:r>
              <a:rPr lang="ru-RU" sz="2400" dirty="0" err="1" smtClean="0">
                <a:latin typeface="Arial"/>
                <a:cs typeface="Arial"/>
              </a:rPr>
              <a:t>видеоинтеркому</a:t>
            </a:r>
            <a:r>
              <a:rPr lang="ru-RU" sz="24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Контролировать подъездные входы, индивидуальные панели а так же въезды на парковки или общие калитки.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Получать доступ к услугам обслуживающей организации одним нажатием кнопки на домофоне.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Просматривать общие </a:t>
            </a:r>
            <a:r>
              <a:rPr lang="en-US" sz="2400" dirty="0" smtClean="0">
                <a:latin typeface="Arial"/>
                <a:cs typeface="Arial"/>
              </a:rPr>
              <a:t>IP </a:t>
            </a:r>
            <a:r>
              <a:rPr lang="ru-RU" sz="2400" dirty="0" smtClean="0">
                <a:latin typeface="Arial"/>
                <a:cs typeface="Arial"/>
              </a:rPr>
              <a:t>камеры с парковок, детских площадок и прочие зоны.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Управлять домашней автоматикой с экрана монитора или мобильного </a:t>
            </a:r>
            <a:r>
              <a:rPr lang="ru-RU" sz="2400" dirty="0" smtClean="0">
                <a:latin typeface="Arial"/>
                <a:cs typeface="Arial"/>
              </a:rPr>
              <a:t>устройства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Единая система контроля доступа по всему комплексу.</a:t>
            </a:r>
          </a:p>
          <a:p>
            <a:pPr marL="342900" indent="-342900">
              <a:lnSpc>
                <a:spcPct val="15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endParaRPr lang="ru-RU" sz="2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88807" y="2362135"/>
            <a:ext cx="7577860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b="1" spc="300" dirty="0" smtClean="0">
                <a:solidFill>
                  <a:srgbClr val="FFFFFF"/>
                </a:solidFill>
                <a:latin typeface="Arial"/>
                <a:cs typeface="Arial"/>
              </a:rPr>
              <a:t>От многоквартирных комплексов</a:t>
            </a:r>
          </a:p>
          <a:p>
            <a:pPr>
              <a:lnSpc>
                <a:spcPct val="120000"/>
              </a:lnSpc>
            </a:pPr>
            <a:r>
              <a:rPr lang="ru-RU" sz="4000" b="1" spc="300" dirty="0" smtClean="0">
                <a:solidFill>
                  <a:srgbClr val="FFFFFF"/>
                </a:solidFill>
                <a:latin typeface="Arial"/>
                <a:cs typeface="Arial"/>
              </a:rPr>
              <a:t>до индивидуального жилья</a:t>
            </a:r>
            <a:endParaRPr lang="en-US" sz="4000" b="1" spc="3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144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46348"/>
            <a:ext cx="18287999" cy="1102505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8807" y="444469"/>
            <a:ext cx="60123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ПРИМЕНЕНИЕ СИСТЕМЫ</a:t>
            </a:r>
            <a:endParaRPr lang="en-US" sz="3200" b="1" spc="3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42"/>
          <p:cNvSpPr>
            <a:spLocks noChangeArrowheads="1"/>
          </p:cNvSpPr>
          <p:nvPr/>
        </p:nvSpPr>
        <p:spPr bwMode="auto">
          <a:xfrm>
            <a:off x="11413066" y="2116662"/>
            <a:ext cx="6688666" cy="11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dirty="0">
                <a:solidFill>
                  <a:srgbClr val="C9091E"/>
                </a:solidFill>
                <a:latin typeface="Arial"/>
                <a:cs typeface="Arial"/>
              </a:rPr>
              <a:t>Возможности системы BAS-IP для квартиры или коттеджа</a:t>
            </a:r>
            <a:endParaRPr lang="en-US" sz="2800" b="1" dirty="0" smtClean="0">
              <a:solidFill>
                <a:srgbClr val="C9091E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42"/>
          <p:cNvSpPr>
            <a:spLocks noChangeArrowheads="1"/>
          </p:cNvSpPr>
          <p:nvPr/>
        </p:nvSpPr>
        <p:spPr bwMode="auto">
          <a:xfrm>
            <a:off x="11413066" y="3541735"/>
            <a:ext cx="6688666" cy="88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Сенсорное управление на каждом домофоне</a:t>
            </a: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Управление 4-мя зонами: свет, шторы, конди</a:t>
            </a:r>
            <a:r>
              <a:rPr lang="ru-RU" sz="2400" dirty="0">
                <a:latin typeface="Arial"/>
                <a:cs typeface="Arial"/>
              </a:rPr>
              <a:t>ц</a:t>
            </a:r>
            <a:r>
              <a:rPr lang="ru-RU" sz="2400" dirty="0" smtClean="0">
                <a:latin typeface="Arial"/>
                <a:cs typeface="Arial"/>
              </a:rPr>
              <a:t>ионер, лифт.</a:t>
            </a: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Управление сигнализацией и выход с домофона на сирену.</a:t>
            </a: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Просмотр до 10 индивидуальных </a:t>
            </a:r>
            <a:r>
              <a:rPr lang="ru-RU" sz="2400" dirty="0" smtClean="0">
                <a:latin typeface="Arial"/>
                <a:cs typeface="Arial"/>
              </a:rPr>
              <a:t>панелей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Запись видеороликов или </a:t>
            </a:r>
            <a:r>
              <a:rPr lang="ru-RU" sz="2400" dirty="0" err="1" smtClean="0">
                <a:latin typeface="Arial"/>
                <a:cs typeface="Arial"/>
              </a:rPr>
              <a:t>фотозапись</a:t>
            </a:r>
            <a:r>
              <a:rPr lang="ru-RU" sz="2400" dirty="0" smtClean="0">
                <a:latin typeface="Arial"/>
                <a:cs typeface="Arial"/>
              </a:rPr>
              <a:t>  посетителей.</a:t>
            </a: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 smtClean="0">
                <a:latin typeface="Arial"/>
                <a:cs typeface="Arial"/>
              </a:rPr>
              <a:t>Прием индивидуальных или массовых текстовых и графических сообщений с центрального сервера.</a:t>
            </a: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Прием звонков на мобильные устройства посредством собственного приложения под </a:t>
            </a:r>
            <a:r>
              <a:rPr lang="ru-RU" sz="2400" dirty="0" err="1">
                <a:latin typeface="Arial"/>
                <a:cs typeface="Arial"/>
              </a:rPr>
              <a:t>iOS</a:t>
            </a:r>
            <a:r>
              <a:rPr lang="ru-RU" sz="2400" dirty="0">
                <a:latin typeface="Arial"/>
                <a:cs typeface="Arial"/>
              </a:rPr>
              <a:t> и </a:t>
            </a:r>
            <a:r>
              <a:rPr lang="ru-RU" sz="2400" dirty="0" err="1">
                <a:latin typeface="Arial"/>
                <a:cs typeface="Arial"/>
              </a:rPr>
              <a:t>Android</a:t>
            </a:r>
            <a:r>
              <a:rPr lang="ru-RU" sz="2400" dirty="0">
                <a:latin typeface="Arial"/>
                <a:cs typeface="Arial"/>
              </a:rPr>
              <a:t> на </a:t>
            </a:r>
            <a:r>
              <a:rPr lang="ru-RU" sz="2400" u="sng" dirty="0">
                <a:latin typeface="Arial"/>
                <a:cs typeface="Arial"/>
              </a:rPr>
              <a:t>РУССКОМ </a:t>
            </a:r>
            <a:r>
              <a:rPr lang="ru-RU" sz="2400" u="sng" dirty="0" smtClean="0">
                <a:latin typeface="Arial"/>
                <a:cs typeface="Arial"/>
              </a:rPr>
              <a:t>ЯЗЫКЕ</a:t>
            </a:r>
            <a:r>
              <a:rPr lang="en-US" sz="2400" u="sng" dirty="0" smtClean="0">
                <a:latin typeface="Arial"/>
                <a:cs typeface="Arial"/>
              </a:rPr>
              <a:t>.</a:t>
            </a:r>
            <a:endParaRPr lang="ru-RU" sz="2400" dirty="0" smtClean="0">
              <a:latin typeface="Arial"/>
              <a:cs typeface="Arial"/>
            </a:endParaRP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endParaRPr lang="ru-RU" sz="2400" dirty="0" smtClean="0">
              <a:latin typeface="Arial"/>
              <a:cs typeface="Arial"/>
            </a:endParaRPr>
          </a:p>
          <a:p>
            <a:pPr marL="342900" indent="-342900">
              <a:lnSpc>
                <a:spcPct val="140000"/>
              </a:lnSpc>
              <a:buClr>
                <a:srgbClr val="C9091E"/>
              </a:buClr>
              <a:buSzPct val="150000"/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house_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33" y="1574801"/>
            <a:ext cx="11264900" cy="110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994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1192</Words>
  <Application>Microsoft Office PowerPoint</Application>
  <PresentationFormat>Произвольный</PresentationFormat>
  <Paragraphs>268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ＭＳ Ｐゴシック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Draft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Fedor Filon</dc:creator>
  <cp:lastModifiedBy>Yandex</cp:lastModifiedBy>
  <cp:revision>192</cp:revision>
  <dcterms:created xsi:type="dcterms:W3CDTF">2013-10-04T09:01:29Z</dcterms:created>
  <dcterms:modified xsi:type="dcterms:W3CDTF">2013-10-15T11:22:08Z</dcterms:modified>
</cp:coreProperties>
</file>